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18288000" cy="10287000"/>
  <p:embeddedFontLst>
    <p:embeddedFont>
      <p:font typeface="Tahoma"/>
      <p:bold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h0UxzREXM3u3l5FmG5ciEHz/X9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customschemas.google.com/relationships/presentationmetadata" Target="metadata"/><Relationship Id="rId10" Type="http://schemas.openxmlformats.org/officeDocument/2006/relationships/font" Target="fonts/Tahoma-bold.fntdata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" name="Google Shape;9;p1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:notes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:notes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">
  <p:cSld name="Custom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/>
          <p:nvPr/>
        </p:nvSpPr>
        <p:spPr>
          <a:xfrm>
            <a:off x="0" y="1"/>
            <a:ext cx="18288000" cy="10286999"/>
          </a:xfrm>
          <a:custGeom>
            <a:rect b="b" l="l" r="r" t="t"/>
            <a:pathLst>
              <a:path extrusionOk="0" h="10286999" w="18288000">
                <a:moveTo>
                  <a:pt x="0" y="10286999"/>
                </a:moveTo>
                <a:lnTo>
                  <a:pt x="18288000" y="10286999"/>
                </a:lnTo>
                <a:lnTo>
                  <a:pt x="1828800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1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" name="Google Shape;13;p1"/>
          <p:cNvSpPr/>
          <p:nvPr/>
        </p:nvSpPr>
        <p:spPr>
          <a:xfrm>
            <a:off x="7717535" y="1828800"/>
            <a:ext cx="10570465" cy="6629274"/>
          </a:xfrm>
          <a:custGeom>
            <a:rect b="b" l="l" r="r" t="t"/>
            <a:pathLst>
              <a:path extrusionOk="0" h="6629274" w="10570465">
                <a:moveTo>
                  <a:pt x="10570465" y="556387"/>
                </a:moveTo>
                <a:lnTo>
                  <a:pt x="6102477" y="556387"/>
                </a:lnTo>
                <a:lnTo>
                  <a:pt x="5779135" y="0"/>
                </a:lnTo>
                <a:lnTo>
                  <a:pt x="1926336" y="0"/>
                </a:lnTo>
                <a:lnTo>
                  <a:pt x="0" y="3314573"/>
                </a:lnTo>
                <a:lnTo>
                  <a:pt x="1926336" y="6629274"/>
                </a:lnTo>
                <a:lnTo>
                  <a:pt x="5779135" y="6629274"/>
                </a:lnTo>
                <a:lnTo>
                  <a:pt x="6110732" y="6058662"/>
                </a:lnTo>
                <a:lnTo>
                  <a:pt x="10570465" y="6058662"/>
                </a:lnTo>
                <a:lnTo>
                  <a:pt x="10570465" y="556387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14" name="Google Shape;14;p1"/>
          <p:cNvSpPr/>
          <p:nvPr/>
        </p:nvSpPr>
        <p:spPr>
          <a:xfrm>
            <a:off x="0" y="9445753"/>
            <a:ext cx="3346196" cy="822920"/>
          </a:xfrm>
          <a:custGeom>
            <a:rect b="b" l="l" r="r" t="t"/>
            <a:pathLst>
              <a:path extrusionOk="0" h="822920" w="3346196">
                <a:moveTo>
                  <a:pt x="2598547" y="822920"/>
                </a:moveTo>
                <a:lnTo>
                  <a:pt x="0" y="822920"/>
                </a:lnTo>
                <a:lnTo>
                  <a:pt x="0" y="0"/>
                </a:lnTo>
                <a:lnTo>
                  <a:pt x="3346196" y="0"/>
                </a:lnTo>
                <a:lnTo>
                  <a:pt x="3346196" y="5905"/>
                </a:lnTo>
                <a:lnTo>
                  <a:pt x="2598547" y="82292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15" name="Google Shape;15;p1"/>
          <p:cNvSpPr/>
          <p:nvPr/>
        </p:nvSpPr>
        <p:spPr>
          <a:xfrm>
            <a:off x="11740895" y="0"/>
            <a:ext cx="4361181" cy="822960"/>
          </a:xfrm>
          <a:custGeom>
            <a:rect b="b" l="l" r="r" t="t"/>
            <a:pathLst>
              <a:path extrusionOk="0" h="822960" w="4361181">
                <a:moveTo>
                  <a:pt x="3614420" y="822960"/>
                </a:moveTo>
                <a:lnTo>
                  <a:pt x="0" y="822960"/>
                </a:lnTo>
                <a:lnTo>
                  <a:pt x="752095" y="0"/>
                </a:lnTo>
                <a:lnTo>
                  <a:pt x="4361181" y="0"/>
                </a:lnTo>
                <a:lnTo>
                  <a:pt x="4361181" y="5969"/>
                </a:lnTo>
                <a:lnTo>
                  <a:pt x="3614420" y="82296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16" name="Google Shape;16;p1"/>
          <p:cNvSpPr/>
          <p:nvPr/>
        </p:nvSpPr>
        <p:spPr>
          <a:xfrm>
            <a:off x="2651760" y="9262873"/>
            <a:ext cx="2486660" cy="1024126"/>
          </a:xfrm>
          <a:custGeom>
            <a:rect b="b" l="l" r="r" t="t"/>
            <a:pathLst>
              <a:path extrusionOk="0" h="1024126" w="2486660">
                <a:moveTo>
                  <a:pt x="1545209" y="1024126"/>
                </a:moveTo>
                <a:lnTo>
                  <a:pt x="0" y="1024126"/>
                </a:lnTo>
                <a:lnTo>
                  <a:pt x="946149" y="0"/>
                </a:lnTo>
                <a:lnTo>
                  <a:pt x="2486660" y="0"/>
                </a:lnTo>
                <a:lnTo>
                  <a:pt x="2486660" y="5054"/>
                </a:lnTo>
                <a:lnTo>
                  <a:pt x="1545209" y="1024126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17" name="Google Shape;17;p1"/>
          <p:cNvSpPr/>
          <p:nvPr/>
        </p:nvSpPr>
        <p:spPr>
          <a:xfrm>
            <a:off x="15261336" y="0"/>
            <a:ext cx="2468626" cy="996316"/>
          </a:xfrm>
          <a:custGeom>
            <a:rect b="b" l="l" r="r" t="t"/>
            <a:pathLst>
              <a:path extrusionOk="0" h="996316" w="2468626">
                <a:moveTo>
                  <a:pt x="1547368" y="996316"/>
                </a:moveTo>
                <a:lnTo>
                  <a:pt x="0" y="996316"/>
                </a:lnTo>
                <a:lnTo>
                  <a:pt x="921384" y="0"/>
                </a:lnTo>
                <a:lnTo>
                  <a:pt x="2468626" y="0"/>
                </a:lnTo>
                <a:lnTo>
                  <a:pt x="1547368" y="996316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18" name="Google Shape;18;p1"/>
          <p:cNvSpPr/>
          <p:nvPr/>
        </p:nvSpPr>
        <p:spPr>
          <a:xfrm>
            <a:off x="4261103" y="9262873"/>
            <a:ext cx="2486661" cy="1024126"/>
          </a:xfrm>
          <a:custGeom>
            <a:rect b="b" l="l" r="r" t="t"/>
            <a:pathLst>
              <a:path extrusionOk="0" h="1024126" w="2486661">
                <a:moveTo>
                  <a:pt x="1545210" y="1024126"/>
                </a:moveTo>
                <a:lnTo>
                  <a:pt x="0" y="1024126"/>
                </a:lnTo>
                <a:lnTo>
                  <a:pt x="946150" y="0"/>
                </a:lnTo>
                <a:lnTo>
                  <a:pt x="2486661" y="0"/>
                </a:lnTo>
                <a:lnTo>
                  <a:pt x="2486661" y="5054"/>
                </a:lnTo>
                <a:lnTo>
                  <a:pt x="1545210" y="1024126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19" name="Google Shape;19;p1"/>
          <p:cNvSpPr/>
          <p:nvPr/>
        </p:nvSpPr>
        <p:spPr>
          <a:xfrm>
            <a:off x="16870680" y="0"/>
            <a:ext cx="1417320" cy="996316"/>
          </a:xfrm>
          <a:custGeom>
            <a:rect b="b" l="l" r="r" t="t"/>
            <a:pathLst>
              <a:path extrusionOk="0" h="996316" w="1417320">
                <a:moveTo>
                  <a:pt x="1417320" y="996316"/>
                </a:moveTo>
                <a:lnTo>
                  <a:pt x="0" y="996316"/>
                </a:lnTo>
                <a:lnTo>
                  <a:pt x="920496" y="0"/>
                </a:lnTo>
                <a:lnTo>
                  <a:pt x="1417320" y="0"/>
                </a:lnTo>
                <a:lnTo>
                  <a:pt x="1417320" y="996316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20" name="Google Shape;20;p1"/>
          <p:cNvSpPr/>
          <p:nvPr/>
        </p:nvSpPr>
        <p:spPr>
          <a:xfrm>
            <a:off x="8211311" y="2221993"/>
            <a:ext cx="5124577" cy="5842888"/>
          </a:xfrm>
          <a:custGeom>
            <a:rect b="b" l="l" r="r" t="t"/>
            <a:pathLst>
              <a:path extrusionOk="0" h="5842888" w="5124577">
                <a:moveTo>
                  <a:pt x="5033646" y="5842888"/>
                </a:moveTo>
                <a:lnTo>
                  <a:pt x="1677924" y="5842888"/>
                </a:lnTo>
                <a:lnTo>
                  <a:pt x="0" y="2921507"/>
                </a:lnTo>
                <a:lnTo>
                  <a:pt x="1677924" y="0"/>
                </a:lnTo>
                <a:lnTo>
                  <a:pt x="5033646" y="0"/>
                </a:lnTo>
                <a:lnTo>
                  <a:pt x="5124577" y="158241"/>
                </a:lnTo>
                <a:lnTo>
                  <a:pt x="1769110" y="158241"/>
                </a:lnTo>
                <a:lnTo>
                  <a:pt x="182499" y="2921507"/>
                </a:lnTo>
                <a:lnTo>
                  <a:pt x="1769110" y="5684647"/>
                </a:lnTo>
                <a:lnTo>
                  <a:pt x="5124577" y="5684647"/>
                </a:lnTo>
                <a:lnTo>
                  <a:pt x="5033646" y="58428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1"/>
          <p:cNvSpPr/>
          <p:nvPr/>
        </p:nvSpPr>
        <p:spPr>
          <a:xfrm>
            <a:off x="13153643" y="2380234"/>
            <a:ext cx="1769238" cy="5526406"/>
          </a:xfrm>
          <a:custGeom>
            <a:rect b="b" l="l" r="r" t="t"/>
            <a:pathLst>
              <a:path extrusionOk="0" h="5526406" w="1769238">
                <a:moveTo>
                  <a:pt x="182245" y="5526406"/>
                </a:moveTo>
                <a:lnTo>
                  <a:pt x="0" y="5526406"/>
                </a:lnTo>
                <a:lnTo>
                  <a:pt x="1586612" y="2763266"/>
                </a:lnTo>
                <a:lnTo>
                  <a:pt x="0" y="0"/>
                </a:lnTo>
                <a:lnTo>
                  <a:pt x="182245" y="0"/>
                </a:lnTo>
                <a:lnTo>
                  <a:pt x="1769238" y="2763266"/>
                </a:lnTo>
                <a:lnTo>
                  <a:pt x="182245" y="55264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2" name="Google Shape;2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0495" y="2542033"/>
            <a:ext cx="6053328" cy="523951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"/>
          <p:cNvSpPr/>
          <p:nvPr/>
        </p:nvSpPr>
        <p:spPr>
          <a:xfrm>
            <a:off x="15183612" y="5106924"/>
            <a:ext cx="1563370" cy="2925826"/>
          </a:xfrm>
          <a:custGeom>
            <a:rect b="b" l="l" r="r" t="t"/>
            <a:pathLst>
              <a:path extrusionOk="0" h="2925826" w="1563370">
                <a:moveTo>
                  <a:pt x="0" y="2925826"/>
                </a:moveTo>
                <a:lnTo>
                  <a:pt x="1563370" y="0"/>
                </a:lnTo>
              </a:path>
            </a:pathLst>
          </a:custGeom>
          <a:noFill/>
          <a:ln cap="flat" cmpd="sng" w="856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" name="Google Shape;24;p1"/>
          <p:cNvSpPr/>
          <p:nvPr/>
        </p:nvSpPr>
        <p:spPr>
          <a:xfrm>
            <a:off x="15101315" y="2272284"/>
            <a:ext cx="1645667" cy="2871216"/>
          </a:xfrm>
          <a:custGeom>
            <a:rect b="b" l="l" r="r" t="t"/>
            <a:pathLst>
              <a:path extrusionOk="0" h="2871216" w="1645667">
                <a:moveTo>
                  <a:pt x="1645667" y="2871216"/>
                </a:moveTo>
                <a:lnTo>
                  <a:pt x="0" y="0"/>
                </a:lnTo>
              </a:path>
            </a:pathLst>
          </a:custGeom>
          <a:noFill/>
          <a:ln cap="flat" cmpd="sng" w="856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25" name="Google Shape;2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28615" y="6099048"/>
            <a:ext cx="3291840" cy="418795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"/>
          <p:cNvSpPr/>
          <p:nvPr/>
        </p:nvSpPr>
        <p:spPr>
          <a:xfrm>
            <a:off x="244360" y="234732"/>
            <a:ext cx="7864088" cy="37727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1073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29">
                <a:solidFill>
                  <a:srgbClr val="0D7377"/>
                </a:solidFill>
                <a:latin typeface="Tahoma"/>
                <a:ea typeface="Tahoma"/>
                <a:cs typeface="Tahoma"/>
                <a:sym typeface="Tahoma"/>
              </a:rPr>
              <a:t>Delineatingtheroleof </a:t>
            </a:r>
            <a:endParaRPr/>
          </a:p>
          <a:p>
            <a:pPr indent="0" lvl="0" marL="10731" rtl="0" algn="l">
              <a:lnSpc>
                <a:spcPct val="107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29">
                <a:solidFill>
                  <a:srgbClr val="0D7377"/>
                </a:solidFill>
                <a:latin typeface="Tahoma"/>
                <a:ea typeface="Tahoma"/>
                <a:cs typeface="Tahoma"/>
                <a:sym typeface="Tahoma"/>
              </a:rPr>
              <a:t>moodmaintenancein </a:t>
            </a:r>
            <a:endParaRPr/>
          </a:p>
          <a:p>
            <a:pPr indent="0" lvl="0" marL="10731" rtl="0" algn="l">
              <a:lnSpc>
                <a:spcPct val="1074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29">
                <a:solidFill>
                  <a:srgbClr val="0D7377"/>
                </a:solidFill>
                <a:latin typeface="Tahoma"/>
                <a:ea typeface="Tahoma"/>
                <a:cs typeface="Tahoma"/>
                <a:sym typeface="Tahoma"/>
              </a:rPr>
              <a:t>augmentingreality(AR) </a:t>
            </a:r>
            <a:endParaRPr/>
          </a:p>
          <a:p>
            <a:pPr indent="0" lvl="0" marL="10731" rtl="0" algn="l">
              <a:lnSpc>
                <a:spcPct val="100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29">
                <a:solidFill>
                  <a:srgbClr val="0D7377"/>
                </a:solidFill>
                <a:latin typeface="Tahoma"/>
                <a:ea typeface="Tahoma"/>
                <a:cs typeface="Tahoma"/>
                <a:sym typeface="Tahoma"/>
              </a:rPr>
              <a:t>serviceexperiences</a:t>
            </a:r>
            <a:r>
              <a:rPr b="1" i="0" lang="en-US" sz="5188">
                <a:solidFill>
                  <a:srgbClr val="0D7377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endParaRPr/>
          </a:p>
          <a:p>
            <a:pPr indent="0" lvl="0" marL="0" rtl="0" algn="l">
              <a:lnSpc>
                <a:spcPct val="1478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29">
                <a:solidFill>
                  <a:srgbClr val="0D7377"/>
                </a:solidFill>
                <a:latin typeface="Tahoma"/>
                <a:ea typeface="Tahoma"/>
                <a:cs typeface="Tahoma"/>
                <a:sym typeface="Tahoma"/>
              </a:rPr>
              <a:t>Anapplicationin </a:t>
            </a:r>
            <a:endParaRPr/>
          </a:p>
        </p:txBody>
      </p:sp>
      <p:sp>
        <p:nvSpPr>
          <p:cNvPr id="27" name="Google Shape;27;p1"/>
          <p:cNvSpPr/>
          <p:nvPr/>
        </p:nvSpPr>
        <p:spPr>
          <a:xfrm>
            <a:off x="244360" y="3814735"/>
            <a:ext cx="2421854" cy="8882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829">
                <a:solidFill>
                  <a:srgbClr val="0D7377"/>
                </a:solidFill>
                <a:latin typeface="Tahoma"/>
                <a:ea typeface="Tahoma"/>
                <a:cs typeface="Tahoma"/>
                <a:sym typeface="Tahoma"/>
              </a:rPr>
              <a:t>tourism</a:t>
            </a:r>
            <a:endParaRPr/>
          </a:p>
        </p:txBody>
      </p:sp>
      <p:sp>
        <p:nvSpPr>
          <p:cNvPr id="28" name="Google Shape;28;p1"/>
          <p:cNvSpPr/>
          <p:nvPr/>
        </p:nvSpPr>
        <p:spPr>
          <a:xfrm>
            <a:off x="247827" y="5083433"/>
            <a:ext cx="5845447" cy="1718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7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TSENG-LUNGHUANG, </a:t>
            </a:r>
            <a:endParaRPr/>
          </a:p>
          <a:p>
            <a:pPr indent="0" lvl="0" marL="0" rtl="0" algn="l">
              <a:lnSpc>
                <a:spcPct val="1545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7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RODOULAH.TSIOTSOU	&amp; </a:t>
            </a:r>
            <a:endParaRPr/>
          </a:p>
          <a:p>
            <a:pPr indent="0" lvl="0" marL="0" rtl="0" algn="l">
              <a:lnSpc>
                <a:spcPct val="1522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7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BENS.LIU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/>
          <p:nvPr/>
        </p:nvSpPr>
        <p:spPr>
          <a:xfrm>
            <a:off x="0" y="1"/>
            <a:ext cx="18288000" cy="10286999"/>
          </a:xfrm>
          <a:custGeom>
            <a:rect b="b" l="l" r="r" t="t"/>
            <a:pathLst>
              <a:path extrusionOk="0" h="10286999" w="18288000">
                <a:moveTo>
                  <a:pt x="0" y="10286999"/>
                </a:moveTo>
                <a:lnTo>
                  <a:pt x="18288000" y="10286999"/>
                </a:lnTo>
                <a:lnTo>
                  <a:pt x="1828800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Google Shape;34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36" name="Google Shape;36;p2"/>
          <p:cNvSpPr/>
          <p:nvPr/>
        </p:nvSpPr>
        <p:spPr>
          <a:xfrm>
            <a:off x="10634471" y="1289305"/>
            <a:ext cx="6629273" cy="7708137"/>
          </a:xfrm>
          <a:custGeom>
            <a:rect b="b" l="l" r="r" t="t"/>
            <a:pathLst>
              <a:path extrusionOk="0" h="7708137" w="6629273">
                <a:moveTo>
                  <a:pt x="6629273" y="1926970"/>
                </a:moveTo>
                <a:lnTo>
                  <a:pt x="6629273" y="5781040"/>
                </a:lnTo>
                <a:lnTo>
                  <a:pt x="3314700" y="7708137"/>
                </a:lnTo>
                <a:lnTo>
                  <a:pt x="0" y="5781040"/>
                </a:lnTo>
                <a:lnTo>
                  <a:pt x="0" y="1926970"/>
                </a:lnTo>
                <a:lnTo>
                  <a:pt x="3314700" y="0"/>
                </a:lnTo>
                <a:lnTo>
                  <a:pt x="6629273" y="19269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7" name="Google Shape;37;p2"/>
          <p:cNvSpPr/>
          <p:nvPr/>
        </p:nvSpPr>
        <p:spPr>
          <a:xfrm>
            <a:off x="0" y="2313432"/>
            <a:ext cx="8402828" cy="5660010"/>
          </a:xfrm>
          <a:custGeom>
            <a:rect b="b" l="l" r="r" t="t"/>
            <a:pathLst>
              <a:path extrusionOk="0" h="5660010" w="8402828">
                <a:moveTo>
                  <a:pt x="0" y="5660010"/>
                </a:moveTo>
                <a:lnTo>
                  <a:pt x="8402828" y="5660010"/>
                </a:lnTo>
                <a:lnTo>
                  <a:pt x="8402828" y="0"/>
                </a:lnTo>
                <a:lnTo>
                  <a:pt x="0" y="0"/>
                </a:lnTo>
                <a:lnTo>
                  <a:pt x="0" y="56600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2"/>
          <p:cNvSpPr/>
          <p:nvPr/>
        </p:nvSpPr>
        <p:spPr>
          <a:xfrm>
            <a:off x="0" y="9445753"/>
            <a:ext cx="3355213" cy="822920"/>
          </a:xfrm>
          <a:custGeom>
            <a:rect b="b" l="l" r="r" t="t"/>
            <a:pathLst>
              <a:path extrusionOk="0" h="822920" w="3355213">
                <a:moveTo>
                  <a:pt x="2606167" y="822920"/>
                </a:moveTo>
                <a:lnTo>
                  <a:pt x="0" y="822920"/>
                </a:lnTo>
                <a:lnTo>
                  <a:pt x="0" y="0"/>
                </a:lnTo>
                <a:lnTo>
                  <a:pt x="3355213" y="0"/>
                </a:lnTo>
                <a:lnTo>
                  <a:pt x="3355213" y="5905"/>
                </a:lnTo>
                <a:lnTo>
                  <a:pt x="2606167" y="8229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Google Shape;39;p2"/>
          <p:cNvSpPr/>
          <p:nvPr/>
        </p:nvSpPr>
        <p:spPr>
          <a:xfrm>
            <a:off x="2651760" y="9262873"/>
            <a:ext cx="2486660" cy="1024126"/>
          </a:xfrm>
          <a:custGeom>
            <a:rect b="b" l="l" r="r" t="t"/>
            <a:pathLst>
              <a:path extrusionOk="0" h="1024126" w="2486660">
                <a:moveTo>
                  <a:pt x="1545209" y="1024126"/>
                </a:moveTo>
                <a:lnTo>
                  <a:pt x="0" y="1024126"/>
                </a:lnTo>
                <a:lnTo>
                  <a:pt x="946149" y="0"/>
                </a:lnTo>
                <a:lnTo>
                  <a:pt x="2486660" y="0"/>
                </a:lnTo>
                <a:lnTo>
                  <a:pt x="2486660" y="5054"/>
                </a:lnTo>
                <a:lnTo>
                  <a:pt x="1545209" y="1024126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40" name="Google Shape;40;p2"/>
          <p:cNvSpPr/>
          <p:nvPr/>
        </p:nvSpPr>
        <p:spPr>
          <a:xfrm>
            <a:off x="4261103" y="9262873"/>
            <a:ext cx="2486661" cy="1024126"/>
          </a:xfrm>
          <a:custGeom>
            <a:rect b="b" l="l" r="r" t="t"/>
            <a:pathLst>
              <a:path extrusionOk="0" h="1024126" w="2486661">
                <a:moveTo>
                  <a:pt x="1545210" y="1024126"/>
                </a:moveTo>
                <a:lnTo>
                  <a:pt x="0" y="1024126"/>
                </a:lnTo>
                <a:lnTo>
                  <a:pt x="946150" y="0"/>
                </a:lnTo>
                <a:lnTo>
                  <a:pt x="2486661" y="0"/>
                </a:lnTo>
                <a:lnTo>
                  <a:pt x="2486661" y="5054"/>
                </a:lnTo>
                <a:lnTo>
                  <a:pt x="1545210" y="1024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1" name="Google Shape;41;p2"/>
          <p:cNvSpPr/>
          <p:nvPr/>
        </p:nvSpPr>
        <p:spPr>
          <a:xfrm>
            <a:off x="11027664" y="3377057"/>
            <a:ext cx="3239389" cy="5117592"/>
          </a:xfrm>
          <a:custGeom>
            <a:rect b="b" l="l" r="r" t="t"/>
            <a:pathLst>
              <a:path extrusionOk="0" h="5117592" w="3239389">
                <a:moveTo>
                  <a:pt x="3239389" y="4935220"/>
                </a:moveTo>
                <a:lnTo>
                  <a:pt x="2921507" y="5117592"/>
                </a:lnTo>
                <a:lnTo>
                  <a:pt x="0" y="3441954"/>
                </a:lnTo>
                <a:lnTo>
                  <a:pt x="0" y="90805"/>
                </a:lnTo>
                <a:lnTo>
                  <a:pt x="158242" y="0"/>
                </a:lnTo>
                <a:lnTo>
                  <a:pt x="158242" y="3350768"/>
                </a:lnTo>
                <a:lnTo>
                  <a:pt x="2921507" y="4935220"/>
                </a:lnTo>
                <a:lnTo>
                  <a:pt x="3239389" y="493522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42" name="Google Shape;42;p2"/>
          <p:cNvSpPr/>
          <p:nvPr/>
        </p:nvSpPr>
        <p:spPr>
          <a:xfrm>
            <a:off x="11185906" y="1792224"/>
            <a:ext cx="3081147" cy="1766697"/>
          </a:xfrm>
          <a:custGeom>
            <a:rect b="b" l="l" r="r" t="t"/>
            <a:pathLst>
              <a:path extrusionOk="0" h="1766697" w="3081147">
                <a:moveTo>
                  <a:pt x="3081147" y="182245"/>
                </a:moveTo>
                <a:lnTo>
                  <a:pt x="2763265" y="182245"/>
                </a:lnTo>
                <a:lnTo>
                  <a:pt x="0" y="1766697"/>
                </a:lnTo>
                <a:lnTo>
                  <a:pt x="0" y="1584833"/>
                </a:lnTo>
                <a:lnTo>
                  <a:pt x="2763265" y="0"/>
                </a:lnTo>
                <a:lnTo>
                  <a:pt x="3081147" y="182245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43" name="Google Shape;43;p2"/>
          <p:cNvSpPr/>
          <p:nvPr/>
        </p:nvSpPr>
        <p:spPr>
          <a:xfrm>
            <a:off x="13949171" y="3377057"/>
            <a:ext cx="2921382" cy="4935220"/>
          </a:xfrm>
          <a:custGeom>
            <a:rect b="b" l="l" r="r" t="t"/>
            <a:pathLst>
              <a:path extrusionOk="0" h="4935220" w="2921382">
                <a:moveTo>
                  <a:pt x="2921382" y="90805"/>
                </a:moveTo>
                <a:lnTo>
                  <a:pt x="2921382" y="3441954"/>
                </a:lnTo>
                <a:lnTo>
                  <a:pt x="317882" y="4935220"/>
                </a:lnTo>
                <a:lnTo>
                  <a:pt x="0" y="4935220"/>
                </a:lnTo>
                <a:lnTo>
                  <a:pt x="2763140" y="3350768"/>
                </a:lnTo>
                <a:lnTo>
                  <a:pt x="2763140" y="0"/>
                </a:lnTo>
                <a:lnTo>
                  <a:pt x="2921382" y="90805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44" name="Google Shape;44;p2"/>
          <p:cNvSpPr/>
          <p:nvPr/>
        </p:nvSpPr>
        <p:spPr>
          <a:xfrm>
            <a:off x="13949171" y="1974469"/>
            <a:ext cx="2763140" cy="1584452"/>
          </a:xfrm>
          <a:custGeom>
            <a:rect b="b" l="l" r="r" t="t"/>
            <a:pathLst>
              <a:path extrusionOk="0" h="1584452" w="2763140">
                <a:moveTo>
                  <a:pt x="2763140" y="1402588"/>
                </a:moveTo>
                <a:lnTo>
                  <a:pt x="2763140" y="1584452"/>
                </a:lnTo>
                <a:lnTo>
                  <a:pt x="0" y="0"/>
                </a:lnTo>
                <a:lnTo>
                  <a:pt x="317882" y="0"/>
                </a:lnTo>
                <a:lnTo>
                  <a:pt x="2763140" y="1402588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pic>
        <p:nvPicPr>
          <p:cNvPr id="45" name="Google Shape;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65992" y="2167128"/>
            <a:ext cx="5157215" cy="5952744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"/>
          <p:cNvSpPr/>
          <p:nvPr/>
        </p:nvSpPr>
        <p:spPr>
          <a:xfrm>
            <a:off x="11740895" y="0"/>
            <a:ext cx="4361181" cy="822960"/>
          </a:xfrm>
          <a:custGeom>
            <a:rect b="b" l="l" r="r" t="t"/>
            <a:pathLst>
              <a:path extrusionOk="0" h="822960" w="4361181">
                <a:moveTo>
                  <a:pt x="3614420" y="822960"/>
                </a:moveTo>
                <a:lnTo>
                  <a:pt x="0" y="822960"/>
                </a:lnTo>
                <a:lnTo>
                  <a:pt x="752095" y="0"/>
                </a:lnTo>
                <a:lnTo>
                  <a:pt x="4361181" y="0"/>
                </a:lnTo>
                <a:lnTo>
                  <a:pt x="4361181" y="5969"/>
                </a:lnTo>
                <a:lnTo>
                  <a:pt x="3614420" y="8229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7" name="Google Shape;47;p2"/>
          <p:cNvSpPr/>
          <p:nvPr/>
        </p:nvSpPr>
        <p:spPr>
          <a:xfrm>
            <a:off x="15261336" y="0"/>
            <a:ext cx="2468626" cy="996316"/>
          </a:xfrm>
          <a:custGeom>
            <a:rect b="b" l="l" r="r" t="t"/>
            <a:pathLst>
              <a:path extrusionOk="0" h="996316" w="2468626">
                <a:moveTo>
                  <a:pt x="1547368" y="996316"/>
                </a:moveTo>
                <a:lnTo>
                  <a:pt x="0" y="996316"/>
                </a:lnTo>
                <a:lnTo>
                  <a:pt x="921384" y="0"/>
                </a:lnTo>
                <a:lnTo>
                  <a:pt x="2468626" y="0"/>
                </a:lnTo>
                <a:lnTo>
                  <a:pt x="1547368" y="996316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48" name="Google Shape;48;p2"/>
          <p:cNvSpPr/>
          <p:nvPr/>
        </p:nvSpPr>
        <p:spPr>
          <a:xfrm>
            <a:off x="16870680" y="0"/>
            <a:ext cx="1417320" cy="996316"/>
          </a:xfrm>
          <a:custGeom>
            <a:rect b="b" l="l" r="r" t="t"/>
            <a:pathLst>
              <a:path extrusionOk="0" h="996316" w="1417320">
                <a:moveTo>
                  <a:pt x="1417320" y="996316"/>
                </a:moveTo>
                <a:lnTo>
                  <a:pt x="0" y="996316"/>
                </a:lnTo>
                <a:lnTo>
                  <a:pt x="920496" y="0"/>
                </a:lnTo>
                <a:lnTo>
                  <a:pt x="1417320" y="0"/>
                </a:lnTo>
                <a:lnTo>
                  <a:pt x="1417320" y="99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9" name="Google Shape;49;p2"/>
          <p:cNvSpPr/>
          <p:nvPr/>
        </p:nvSpPr>
        <p:spPr>
          <a:xfrm>
            <a:off x="440486" y="2393258"/>
            <a:ext cx="4916055" cy="14714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PURPOSE</a:t>
            </a: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71754" y="4489780"/>
            <a:ext cx="7116101" cy="2187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20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This study exploredthe antecedents and </a:t>
            </a:r>
            <a:endParaRPr/>
          </a:p>
          <a:p>
            <a:pPr indent="0" lvl="0" marL="0" rtl="0" algn="l">
              <a:lnSpc>
                <a:spcPct val="1799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22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consequences of mood maintenance activities </a:t>
            </a:r>
            <a:endParaRPr/>
          </a:p>
          <a:p>
            <a:pPr indent="0" lvl="0" marL="0" rtl="0" algn="l">
              <a:lnSpc>
                <a:spcPct val="18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22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in AR service experiences, considering </a:t>
            </a:r>
            <a:endParaRPr/>
          </a:p>
          <a:p>
            <a:pPr indent="0" lvl="0" marL="0" rtl="0" algn="l">
              <a:lnSpc>
                <a:spcPct val="1799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22">
                <a:solidFill>
                  <a:srgbClr val="606060"/>
                </a:solidFill>
                <a:latin typeface="Arial"/>
                <a:ea typeface="Arial"/>
                <a:cs typeface="Arial"/>
                <a:sym typeface="Arial"/>
              </a:rPr>
              <a:t>possible moderators.</a:t>
            </a: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799071" y="9610640"/>
            <a:ext cx="11010193" cy="461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26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rPr>
              <a:t>Tseng-LungHuang,RodoulaH.Tsiotsou&amp;BenS.Liu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"/>
          <p:cNvSpPr/>
          <p:nvPr/>
        </p:nvSpPr>
        <p:spPr>
          <a:xfrm>
            <a:off x="0" y="1"/>
            <a:ext cx="18288000" cy="10286999"/>
          </a:xfrm>
          <a:custGeom>
            <a:rect b="b" l="l" r="r" t="t"/>
            <a:pathLst>
              <a:path extrusionOk="0" h="10286999" w="18288000">
                <a:moveTo>
                  <a:pt x="0" y="10286999"/>
                </a:moveTo>
                <a:lnTo>
                  <a:pt x="18288000" y="10286999"/>
                </a:lnTo>
                <a:lnTo>
                  <a:pt x="1828800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7" name="Google Shape;57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" name="Google Shape;58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59" name="Google Shape;59;p3"/>
          <p:cNvSpPr/>
          <p:nvPr/>
        </p:nvSpPr>
        <p:spPr>
          <a:xfrm>
            <a:off x="10369295" y="0"/>
            <a:ext cx="7918450" cy="10286997"/>
          </a:xfrm>
          <a:custGeom>
            <a:rect b="b" l="l" r="r" t="t"/>
            <a:pathLst>
              <a:path extrusionOk="0" h="10286997" w="7918450">
                <a:moveTo>
                  <a:pt x="7918450" y="10286997"/>
                </a:moveTo>
                <a:lnTo>
                  <a:pt x="2329688" y="10286997"/>
                </a:lnTo>
                <a:lnTo>
                  <a:pt x="0" y="5143500"/>
                </a:lnTo>
                <a:lnTo>
                  <a:pt x="2329688" y="0"/>
                </a:lnTo>
                <a:lnTo>
                  <a:pt x="7918450" y="0"/>
                </a:lnTo>
                <a:lnTo>
                  <a:pt x="7918450" y="10286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0" name="Google Shape;60;p3"/>
          <p:cNvSpPr/>
          <p:nvPr/>
        </p:nvSpPr>
        <p:spPr>
          <a:xfrm>
            <a:off x="9802368" y="0"/>
            <a:ext cx="3154425" cy="10286987"/>
          </a:xfrm>
          <a:custGeom>
            <a:rect b="b" l="l" r="r" t="t"/>
            <a:pathLst>
              <a:path extrusionOk="0" h="10286987" w="3154425">
                <a:moveTo>
                  <a:pt x="3154425" y="0"/>
                </a:moveTo>
                <a:lnTo>
                  <a:pt x="2967482" y="0"/>
                </a:lnTo>
                <a:lnTo>
                  <a:pt x="0" y="5136897"/>
                </a:lnTo>
                <a:lnTo>
                  <a:pt x="6096" y="5140453"/>
                </a:lnTo>
                <a:lnTo>
                  <a:pt x="508" y="5143754"/>
                </a:lnTo>
                <a:lnTo>
                  <a:pt x="2956051" y="10286987"/>
                </a:lnTo>
                <a:lnTo>
                  <a:pt x="3142741" y="10286987"/>
                </a:lnTo>
                <a:lnTo>
                  <a:pt x="185165" y="5140072"/>
                </a:lnTo>
                <a:lnTo>
                  <a:pt x="3154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1" name="Google Shape;61;p3"/>
          <p:cNvSpPr/>
          <p:nvPr/>
        </p:nvSpPr>
        <p:spPr>
          <a:xfrm>
            <a:off x="0" y="0"/>
            <a:ext cx="3346322" cy="822960"/>
          </a:xfrm>
          <a:custGeom>
            <a:rect b="b" l="l" r="r" t="t"/>
            <a:pathLst>
              <a:path extrusionOk="0" h="822960" w="3346322">
                <a:moveTo>
                  <a:pt x="2598927" y="822960"/>
                </a:moveTo>
                <a:lnTo>
                  <a:pt x="0" y="822960"/>
                </a:lnTo>
                <a:lnTo>
                  <a:pt x="0" y="0"/>
                </a:lnTo>
                <a:lnTo>
                  <a:pt x="3346322" y="0"/>
                </a:lnTo>
                <a:lnTo>
                  <a:pt x="3346322" y="5969"/>
                </a:lnTo>
                <a:lnTo>
                  <a:pt x="2598927" y="8229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2" name="Google Shape;62;p3"/>
          <p:cNvSpPr/>
          <p:nvPr/>
        </p:nvSpPr>
        <p:spPr>
          <a:xfrm>
            <a:off x="0" y="9445753"/>
            <a:ext cx="3492627" cy="822920"/>
          </a:xfrm>
          <a:custGeom>
            <a:rect b="b" l="l" r="r" t="t"/>
            <a:pathLst>
              <a:path extrusionOk="0" h="822920" w="3492627">
                <a:moveTo>
                  <a:pt x="2745232" y="822920"/>
                </a:moveTo>
                <a:lnTo>
                  <a:pt x="0" y="822920"/>
                </a:lnTo>
                <a:lnTo>
                  <a:pt x="0" y="0"/>
                </a:lnTo>
                <a:lnTo>
                  <a:pt x="3492627" y="0"/>
                </a:lnTo>
                <a:lnTo>
                  <a:pt x="3492627" y="5905"/>
                </a:lnTo>
                <a:lnTo>
                  <a:pt x="2745232" y="8229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3" name="Google Shape;63;p3"/>
          <p:cNvSpPr/>
          <p:nvPr/>
        </p:nvSpPr>
        <p:spPr>
          <a:xfrm>
            <a:off x="2505455" y="0"/>
            <a:ext cx="2459483" cy="996316"/>
          </a:xfrm>
          <a:custGeom>
            <a:rect b="b" l="l" r="r" t="t"/>
            <a:pathLst>
              <a:path extrusionOk="0" h="996316" w="2459483">
                <a:moveTo>
                  <a:pt x="1541527" y="996316"/>
                </a:moveTo>
                <a:lnTo>
                  <a:pt x="0" y="996316"/>
                </a:lnTo>
                <a:lnTo>
                  <a:pt x="917956" y="0"/>
                </a:lnTo>
                <a:lnTo>
                  <a:pt x="2459483" y="0"/>
                </a:lnTo>
                <a:lnTo>
                  <a:pt x="1541527" y="996316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64" name="Google Shape;64;p3"/>
          <p:cNvSpPr/>
          <p:nvPr/>
        </p:nvSpPr>
        <p:spPr>
          <a:xfrm>
            <a:off x="2798064" y="9253728"/>
            <a:ext cx="2486659" cy="1033259"/>
          </a:xfrm>
          <a:custGeom>
            <a:rect b="b" l="l" r="r" t="t"/>
            <a:pathLst>
              <a:path extrusionOk="0" h="1033259" w="2486659">
                <a:moveTo>
                  <a:pt x="1544446" y="1033259"/>
                </a:moveTo>
                <a:lnTo>
                  <a:pt x="0" y="1033259"/>
                </a:lnTo>
                <a:lnTo>
                  <a:pt x="946784" y="0"/>
                </a:lnTo>
                <a:lnTo>
                  <a:pt x="2486659" y="0"/>
                </a:lnTo>
                <a:lnTo>
                  <a:pt x="2486659" y="5093"/>
                </a:lnTo>
                <a:lnTo>
                  <a:pt x="1544446" y="1033259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65" name="Google Shape;65;p3"/>
          <p:cNvSpPr/>
          <p:nvPr/>
        </p:nvSpPr>
        <p:spPr>
          <a:xfrm>
            <a:off x="4114800" y="0"/>
            <a:ext cx="2468626" cy="996316"/>
          </a:xfrm>
          <a:custGeom>
            <a:rect b="b" l="l" r="r" t="t"/>
            <a:pathLst>
              <a:path extrusionOk="0" h="996316" w="2468626">
                <a:moveTo>
                  <a:pt x="1547367" y="996316"/>
                </a:moveTo>
                <a:lnTo>
                  <a:pt x="0" y="996316"/>
                </a:lnTo>
                <a:lnTo>
                  <a:pt x="921384" y="0"/>
                </a:lnTo>
                <a:lnTo>
                  <a:pt x="2468626" y="0"/>
                </a:lnTo>
                <a:lnTo>
                  <a:pt x="1547367" y="99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6" name="Google Shape;66;p3"/>
          <p:cNvSpPr/>
          <p:nvPr/>
        </p:nvSpPr>
        <p:spPr>
          <a:xfrm>
            <a:off x="4407408" y="9253728"/>
            <a:ext cx="2486660" cy="1033259"/>
          </a:xfrm>
          <a:custGeom>
            <a:rect b="b" l="l" r="r" t="t"/>
            <a:pathLst>
              <a:path extrusionOk="0" h="1033259" w="2486660">
                <a:moveTo>
                  <a:pt x="1544446" y="1033259"/>
                </a:moveTo>
                <a:lnTo>
                  <a:pt x="0" y="1033259"/>
                </a:lnTo>
                <a:lnTo>
                  <a:pt x="946784" y="0"/>
                </a:lnTo>
                <a:lnTo>
                  <a:pt x="2486660" y="0"/>
                </a:lnTo>
                <a:lnTo>
                  <a:pt x="2486660" y="5093"/>
                </a:lnTo>
                <a:lnTo>
                  <a:pt x="1544446" y="10332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7" name="Google Shape;6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015" y="1773936"/>
            <a:ext cx="9802368" cy="605332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3"/>
          <p:cNvSpPr/>
          <p:nvPr/>
        </p:nvSpPr>
        <p:spPr>
          <a:xfrm>
            <a:off x="12218543" y="2891098"/>
            <a:ext cx="6187679" cy="35124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905891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Proposed </a:t>
            </a:r>
            <a:endParaRPr/>
          </a:p>
          <a:p>
            <a:pPr indent="0" lvl="0" marL="0" rtl="0" algn="l">
              <a:lnSpc>
                <a:spcPct val="100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Conceptual</a:t>
            </a:r>
            <a:endParaRPr/>
          </a:p>
          <a:p>
            <a:pPr indent="0" lvl="0" marL="2680843" rtl="0" algn="l">
              <a:lnSpc>
                <a:spcPct val="1009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7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Model</a:t>
            </a:r>
            <a:endParaRPr/>
          </a:p>
        </p:txBody>
      </p:sp>
      <p:sp>
        <p:nvSpPr>
          <p:cNvPr id="69" name="Google Shape;69;p3"/>
          <p:cNvSpPr/>
          <p:nvPr/>
        </p:nvSpPr>
        <p:spPr>
          <a:xfrm>
            <a:off x="12857098" y="8745808"/>
            <a:ext cx="4378507" cy="14790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38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Tseng-LungHuang, </a:t>
            </a:r>
            <a:endParaRPr/>
          </a:p>
          <a:p>
            <a:pPr indent="0" lvl="0" marL="0" rtl="0" algn="l">
              <a:lnSpc>
                <a:spcPct val="152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38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RodoulaH.Tsiotsou&amp; </a:t>
            </a:r>
            <a:endParaRPr/>
          </a:p>
          <a:p>
            <a:pPr indent="0" lvl="0" marL="0" rtl="0" algn="l">
              <a:lnSpc>
                <a:spcPct val="1527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38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BenS.Liu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/>
          <p:nvPr/>
        </p:nvSpPr>
        <p:spPr>
          <a:xfrm>
            <a:off x="0" y="1"/>
            <a:ext cx="18288000" cy="10286999"/>
          </a:xfrm>
          <a:custGeom>
            <a:rect b="b" l="l" r="r" t="t"/>
            <a:pathLst>
              <a:path extrusionOk="0" h="10286999" w="18288000">
                <a:moveTo>
                  <a:pt x="0" y="10286999"/>
                </a:moveTo>
                <a:lnTo>
                  <a:pt x="18288000" y="10286999"/>
                </a:lnTo>
                <a:lnTo>
                  <a:pt x="1828800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5" name="Google Shape;75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6" name="Google Shape;76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77" name="Google Shape;77;p4"/>
          <p:cNvSpPr/>
          <p:nvPr/>
        </p:nvSpPr>
        <p:spPr>
          <a:xfrm>
            <a:off x="0" y="0"/>
            <a:ext cx="8439404" cy="10287000"/>
          </a:xfrm>
          <a:custGeom>
            <a:rect b="b" l="l" r="r" t="t"/>
            <a:pathLst>
              <a:path extrusionOk="0" h="10287000" w="8439404">
                <a:moveTo>
                  <a:pt x="0" y="0"/>
                </a:moveTo>
                <a:lnTo>
                  <a:pt x="6106033" y="0"/>
                </a:lnTo>
                <a:lnTo>
                  <a:pt x="8439404" y="5152898"/>
                </a:lnTo>
                <a:lnTo>
                  <a:pt x="611454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" name="Google Shape;78;p4"/>
          <p:cNvSpPr/>
          <p:nvPr/>
        </p:nvSpPr>
        <p:spPr>
          <a:xfrm>
            <a:off x="5998464" y="0"/>
            <a:ext cx="3145154" cy="10287000"/>
          </a:xfrm>
          <a:custGeom>
            <a:rect b="b" l="l" r="r" t="t"/>
            <a:pathLst>
              <a:path extrusionOk="0" h="10287000" w="3145154">
                <a:moveTo>
                  <a:pt x="3145154" y="5160137"/>
                </a:moveTo>
                <a:lnTo>
                  <a:pt x="3138678" y="5156454"/>
                </a:lnTo>
                <a:lnTo>
                  <a:pt x="3144774" y="5153025"/>
                </a:lnTo>
                <a:lnTo>
                  <a:pt x="186816" y="0"/>
                </a:lnTo>
                <a:lnTo>
                  <a:pt x="253" y="0"/>
                </a:lnTo>
                <a:lnTo>
                  <a:pt x="2960369" y="5156835"/>
                </a:lnTo>
                <a:lnTo>
                  <a:pt x="0" y="10287000"/>
                </a:lnTo>
                <a:lnTo>
                  <a:pt x="186816" y="10287000"/>
                </a:lnTo>
                <a:lnTo>
                  <a:pt x="3145154" y="51601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9" name="Google Shape;79;p4"/>
          <p:cNvSpPr/>
          <p:nvPr/>
        </p:nvSpPr>
        <p:spPr>
          <a:xfrm>
            <a:off x="11740895" y="0"/>
            <a:ext cx="4361181" cy="822960"/>
          </a:xfrm>
          <a:custGeom>
            <a:rect b="b" l="l" r="r" t="t"/>
            <a:pathLst>
              <a:path extrusionOk="0" h="822960" w="4361181">
                <a:moveTo>
                  <a:pt x="3614420" y="822960"/>
                </a:moveTo>
                <a:lnTo>
                  <a:pt x="0" y="822960"/>
                </a:lnTo>
                <a:lnTo>
                  <a:pt x="752095" y="0"/>
                </a:lnTo>
                <a:lnTo>
                  <a:pt x="4361181" y="0"/>
                </a:lnTo>
                <a:lnTo>
                  <a:pt x="4361181" y="5969"/>
                </a:lnTo>
                <a:lnTo>
                  <a:pt x="3614420" y="8229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" name="Google Shape;80;p4"/>
          <p:cNvSpPr/>
          <p:nvPr/>
        </p:nvSpPr>
        <p:spPr>
          <a:xfrm>
            <a:off x="11740895" y="9445753"/>
            <a:ext cx="4361181" cy="822920"/>
          </a:xfrm>
          <a:custGeom>
            <a:rect b="b" l="l" r="r" t="t"/>
            <a:pathLst>
              <a:path extrusionOk="0" h="822920" w="4361181">
                <a:moveTo>
                  <a:pt x="3614420" y="822920"/>
                </a:moveTo>
                <a:lnTo>
                  <a:pt x="0" y="822920"/>
                </a:lnTo>
                <a:lnTo>
                  <a:pt x="752095" y="0"/>
                </a:lnTo>
                <a:lnTo>
                  <a:pt x="4361181" y="0"/>
                </a:lnTo>
                <a:lnTo>
                  <a:pt x="4361181" y="5905"/>
                </a:lnTo>
                <a:lnTo>
                  <a:pt x="3614420" y="8229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1" name="Google Shape;81;p4"/>
          <p:cNvSpPr/>
          <p:nvPr/>
        </p:nvSpPr>
        <p:spPr>
          <a:xfrm>
            <a:off x="15261336" y="0"/>
            <a:ext cx="2468626" cy="996316"/>
          </a:xfrm>
          <a:custGeom>
            <a:rect b="b" l="l" r="r" t="t"/>
            <a:pathLst>
              <a:path extrusionOk="0" h="996316" w="2468626">
                <a:moveTo>
                  <a:pt x="1547368" y="996316"/>
                </a:moveTo>
                <a:lnTo>
                  <a:pt x="0" y="996316"/>
                </a:lnTo>
                <a:lnTo>
                  <a:pt x="921384" y="0"/>
                </a:lnTo>
                <a:lnTo>
                  <a:pt x="2468626" y="0"/>
                </a:lnTo>
                <a:lnTo>
                  <a:pt x="1547368" y="996316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82" name="Google Shape;82;p4"/>
          <p:cNvSpPr/>
          <p:nvPr/>
        </p:nvSpPr>
        <p:spPr>
          <a:xfrm>
            <a:off x="15407639" y="9262873"/>
            <a:ext cx="2486661" cy="1024126"/>
          </a:xfrm>
          <a:custGeom>
            <a:rect b="b" l="l" r="r" t="t"/>
            <a:pathLst>
              <a:path extrusionOk="0" h="1024126" w="2486661">
                <a:moveTo>
                  <a:pt x="1545209" y="1024126"/>
                </a:moveTo>
                <a:lnTo>
                  <a:pt x="0" y="1024126"/>
                </a:lnTo>
                <a:lnTo>
                  <a:pt x="946150" y="0"/>
                </a:lnTo>
                <a:lnTo>
                  <a:pt x="2486661" y="0"/>
                </a:lnTo>
                <a:lnTo>
                  <a:pt x="2486661" y="5054"/>
                </a:lnTo>
                <a:lnTo>
                  <a:pt x="1545209" y="1024126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83" name="Google Shape;83;p4"/>
          <p:cNvSpPr/>
          <p:nvPr/>
        </p:nvSpPr>
        <p:spPr>
          <a:xfrm>
            <a:off x="16870680" y="0"/>
            <a:ext cx="1417320" cy="996316"/>
          </a:xfrm>
          <a:custGeom>
            <a:rect b="b" l="l" r="r" t="t"/>
            <a:pathLst>
              <a:path extrusionOk="0" h="996316" w="1417320">
                <a:moveTo>
                  <a:pt x="1417320" y="996316"/>
                </a:moveTo>
                <a:lnTo>
                  <a:pt x="0" y="996316"/>
                </a:lnTo>
                <a:lnTo>
                  <a:pt x="920496" y="0"/>
                </a:lnTo>
                <a:lnTo>
                  <a:pt x="1417320" y="0"/>
                </a:lnTo>
                <a:lnTo>
                  <a:pt x="1417320" y="9963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4" name="Google Shape;84;p4"/>
          <p:cNvSpPr/>
          <p:nvPr/>
        </p:nvSpPr>
        <p:spPr>
          <a:xfrm>
            <a:off x="17016984" y="9262873"/>
            <a:ext cx="1270761" cy="1024126"/>
          </a:xfrm>
          <a:custGeom>
            <a:rect b="b" l="l" r="r" t="t"/>
            <a:pathLst>
              <a:path extrusionOk="0" h="1024126" w="1270761">
                <a:moveTo>
                  <a:pt x="1270761" y="1024126"/>
                </a:moveTo>
                <a:lnTo>
                  <a:pt x="0" y="1024126"/>
                </a:lnTo>
                <a:lnTo>
                  <a:pt x="947928" y="0"/>
                </a:lnTo>
                <a:lnTo>
                  <a:pt x="1270761" y="0"/>
                </a:lnTo>
                <a:lnTo>
                  <a:pt x="1270761" y="10241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6247" y="841249"/>
            <a:ext cx="11731752" cy="842162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4"/>
          <p:cNvSpPr/>
          <p:nvPr/>
        </p:nvSpPr>
        <p:spPr>
          <a:xfrm>
            <a:off x="540130" y="32325"/>
            <a:ext cx="4516457" cy="14710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7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rPr>
              <a:t>METHOD</a:t>
            </a:r>
            <a:endParaRPr/>
          </a:p>
        </p:txBody>
      </p:sp>
      <p:sp>
        <p:nvSpPr>
          <p:cNvPr id="87" name="Google Shape;87;p4"/>
          <p:cNvSpPr/>
          <p:nvPr/>
        </p:nvSpPr>
        <p:spPr>
          <a:xfrm>
            <a:off x="185712" y="2276504"/>
            <a:ext cx="6263908" cy="28208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First, we used a 360°AR panorama to generate </a:t>
            </a:r>
            <a:endParaRPr/>
          </a:p>
          <a:p>
            <a:pPr indent="0" lvl="0" marL="0" rtl="0" algn="l">
              <a:lnSpc>
                <a:spcPct val="174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instant observing and tracking of AR consumers’ </a:t>
            </a:r>
            <a:endParaRPr/>
          </a:p>
          <a:p>
            <a:pPr indent="0" lvl="0" marL="0" rtl="0" algn="l">
              <a:lnSpc>
                <a:spcPct val="1742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movement and action. Second, we created AR </a:t>
            </a:r>
            <a:endParaRPr/>
          </a:p>
          <a:p>
            <a:pPr indent="0" lvl="0" marL="0" rtl="0" algn="l">
              <a:lnSpc>
                <a:spcPct val="17408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intelligent thought and instant response effects to AR </a:t>
            </a:r>
            <a:endParaRPr/>
          </a:p>
          <a:p>
            <a:pPr indent="0" lvl="0" marL="0" rtl="0" algn="l">
              <a:lnSpc>
                <a:spcPct val="1776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1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consumers’ somatosensory manipulation. Finally, we </a:t>
            </a:r>
            <a:endParaRPr/>
          </a:p>
          <a:p>
            <a:pPr indent="0" lvl="0" marL="0" rtl="0" algn="l">
              <a:lnSpc>
                <a:spcPct val="174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used virtual–physical integration technology to </a:t>
            </a:r>
            <a:endParaRPr/>
          </a:p>
        </p:txBody>
      </p:sp>
      <p:sp>
        <p:nvSpPr>
          <p:cNvPr id="88" name="Google Shape;88;p4"/>
          <p:cNvSpPr/>
          <p:nvPr/>
        </p:nvSpPr>
        <p:spPr>
          <a:xfrm>
            <a:off x="185712" y="5250844"/>
            <a:ext cx="5964519" cy="2829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shape the body representation of AR consumers. </a:t>
            </a:r>
            <a:endParaRPr/>
          </a:p>
          <a:p>
            <a:pPr indent="0" lvl="0" marL="0" rtl="0" algn="l">
              <a:lnSpc>
                <a:spcPct val="17743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Thus, AR consumers could freely share a selfie that </a:t>
            </a:r>
            <a:endParaRPr/>
          </a:p>
          <a:p>
            <a:pPr indent="0" lvl="0" marL="0" rtl="0" algn="l">
              <a:lnSpc>
                <a:spcPct val="1741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integrates their body images with a virtual tourism </a:t>
            </a:r>
            <a:endParaRPr/>
          </a:p>
          <a:p>
            <a:pPr indent="0" lvl="0" marL="0" rtl="0" algn="l">
              <a:lnSpc>
                <a:spcPct val="1744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1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destination. We chose travel destinations from </a:t>
            </a:r>
            <a:endParaRPr/>
          </a:p>
          <a:p>
            <a:pPr indent="0" lvl="0" marL="0" rtl="0" algn="l">
              <a:lnSpc>
                <a:spcPct val="1741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Japanese scenes in the AR environment from the </a:t>
            </a:r>
            <a:endParaRPr/>
          </a:p>
          <a:p>
            <a:pPr indent="0" lvl="0" marL="0" rtl="0" algn="l">
              <a:lnSpc>
                <a:spcPct val="1773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34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country's northern, central, and southern regions.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"/>
          <p:cNvSpPr/>
          <p:nvPr/>
        </p:nvSpPr>
        <p:spPr>
          <a:xfrm>
            <a:off x="0" y="1"/>
            <a:ext cx="18288000" cy="10286999"/>
          </a:xfrm>
          <a:custGeom>
            <a:rect b="b" l="l" r="r" t="t"/>
            <a:pathLst>
              <a:path extrusionOk="0" h="10286999" w="18288000">
                <a:moveTo>
                  <a:pt x="0" y="10286999"/>
                </a:moveTo>
                <a:lnTo>
                  <a:pt x="18288000" y="10286999"/>
                </a:lnTo>
                <a:lnTo>
                  <a:pt x="18288000" y="0"/>
                </a:lnTo>
                <a:lnTo>
                  <a:pt x="0" y="0"/>
                </a:lnTo>
                <a:lnTo>
                  <a:pt x="0" y="102869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4" name="Google Shape;94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5" name="Google Shape;95;p5"/>
          <p:cNvSpPr/>
          <p:nvPr/>
        </p:nvSpPr>
        <p:spPr>
          <a:xfrm>
            <a:off x="0" y="1828800"/>
            <a:ext cx="8238235" cy="6629274"/>
          </a:xfrm>
          <a:custGeom>
            <a:rect b="b" l="l" r="r" t="t"/>
            <a:pathLst>
              <a:path extrusionOk="0" h="6629274" w="8238235">
                <a:moveTo>
                  <a:pt x="8238235" y="3314700"/>
                </a:moveTo>
                <a:lnTo>
                  <a:pt x="6311138" y="0"/>
                </a:lnTo>
                <a:lnTo>
                  <a:pt x="2457069" y="0"/>
                </a:lnTo>
                <a:lnTo>
                  <a:pt x="2133726" y="556387"/>
                </a:lnTo>
                <a:lnTo>
                  <a:pt x="0" y="556387"/>
                </a:lnTo>
                <a:lnTo>
                  <a:pt x="0" y="6058662"/>
                </a:lnTo>
                <a:lnTo>
                  <a:pt x="2125345" y="6058662"/>
                </a:lnTo>
                <a:lnTo>
                  <a:pt x="2457069" y="6629274"/>
                </a:lnTo>
                <a:lnTo>
                  <a:pt x="6311138" y="6629274"/>
                </a:lnTo>
                <a:lnTo>
                  <a:pt x="8238235" y="331470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96" name="Google Shape;96;p5"/>
          <p:cNvSpPr/>
          <p:nvPr/>
        </p:nvSpPr>
        <p:spPr>
          <a:xfrm>
            <a:off x="0" y="0"/>
            <a:ext cx="3346322" cy="822960"/>
          </a:xfrm>
          <a:custGeom>
            <a:rect b="b" l="l" r="r" t="t"/>
            <a:pathLst>
              <a:path extrusionOk="0" h="822960" w="3346322">
                <a:moveTo>
                  <a:pt x="2598927" y="822960"/>
                </a:moveTo>
                <a:lnTo>
                  <a:pt x="0" y="822960"/>
                </a:lnTo>
                <a:lnTo>
                  <a:pt x="0" y="0"/>
                </a:lnTo>
                <a:lnTo>
                  <a:pt x="3346322" y="0"/>
                </a:lnTo>
                <a:lnTo>
                  <a:pt x="3346322" y="5969"/>
                </a:lnTo>
                <a:lnTo>
                  <a:pt x="2598927" y="82296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97" name="Google Shape;97;p5"/>
          <p:cNvSpPr/>
          <p:nvPr/>
        </p:nvSpPr>
        <p:spPr>
          <a:xfrm>
            <a:off x="11740895" y="9445753"/>
            <a:ext cx="4370324" cy="822920"/>
          </a:xfrm>
          <a:custGeom>
            <a:rect b="b" l="l" r="r" t="t"/>
            <a:pathLst>
              <a:path extrusionOk="0" h="822920" w="4370324">
                <a:moveTo>
                  <a:pt x="3622041" y="822920"/>
                </a:moveTo>
                <a:lnTo>
                  <a:pt x="0" y="822920"/>
                </a:lnTo>
                <a:lnTo>
                  <a:pt x="753619" y="0"/>
                </a:lnTo>
                <a:lnTo>
                  <a:pt x="4370324" y="0"/>
                </a:lnTo>
                <a:lnTo>
                  <a:pt x="4370324" y="5905"/>
                </a:lnTo>
                <a:lnTo>
                  <a:pt x="3622041" y="822920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98" name="Google Shape;98;p5"/>
          <p:cNvSpPr/>
          <p:nvPr/>
        </p:nvSpPr>
        <p:spPr>
          <a:xfrm>
            <a:off x="2505455" y="0"/>
            <a:ext cx="2459483" cy="996316"/>
          </a:xfrm>
          <a:custGeom>
            <a:rect b="b" l="l" r="r" t="t"/>
            <a:pathLst>
              <a:path extrusionOk="0" h="996316" w="2459483">
                <a:moveTo>
                  <a:pt x="1541527" y="996316"/>
                </a:moveTo>
                <a:lnTo>
                  <a:pt x="0" y="996316"/>
                </a:lnTo>
                <a:lnTo>
                  <a:pt x="917956" y="0"/>
                </a:lnTo>
                <a:lnTo>
                  <a:pt x="2459483" y="0"/>
                </a:lnTo>
                <a:lnTo>
                  <a:pt x="1541527" y="996316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99" name="Google Shape;99;p5"/>
          <p:cNvSpPr/>
          <p:nvPr/>
        </p:nvSpPr>
        <p:spPr>
          <a:xfrm>
            <a:off x="15416784" y="9262873"/>
            <a:ext cx="2486659" cy="1024124"/>
          </a:xfrm>
          <a:custGeom>
            <a:rect b="b" l="l" r="r" t="t"/>
            <a:pathLst>
              <a:path extrusionOk="0" h="1024124" w="2486659">
                <a:moveTo>
                  <a:pt x="1545208" y="1024124"/>
                </a:moveTo>
                <a:lnTo>
                  <a:pt x="0" y="1024124"/>
                </a:lnTo>
                <a:lnTo>
                  <a:pt x="946150" y="0"/>
                </a:lnTo>
                <a:lnTo>
                  <a:pt x="2486659" y="0"/>
                </a:lnTo>
                <a:lnTo>
                  <a:pt x="2486659" y="5054"/>
                </a:lnTo>
                <a:lnTo>
                  <a:pt x="1545208" y="1024124"/>
                </a:lnTo>
                <a:close/>
              </a:path>
            </a:pathLst>
          </a:custGeom>
          <a:solidFill>
            <a:srgbClr val="959393"/>
          </a:solidFill>
          <a:ln>
            <a:noFill/>
          </a:ln>
        </p:spPr>
      </p:sp>
      <p:sp>
        <p:nvSpPr>
          <p:cNvPr id="100" name="Google Shape;100;p5"/>
          <p:cNvSpPr/>
          <p:nvPr/>
        </p:nvSpPr>
        <p:spPr>
          <a:xfrm>
            <a:off x="4114800" y="0"/>
            <a:ext cx="2468626" cy="996316"/>
          </a:xfrm>
          <a:custGeom>
            <a:rect b="b" l="l" r="r" t="t"/>
            <a:pathLst>
              <a:path extrusionOk="0" h="996316" w="2468626">
                <a:moveTo>
                  <a:pt x="1547367" y="996316"/>
                </a:moveTo>
                <a:lnTo>
                  <a:pt x="0" y="996316"/>
                </a:lnTo>
                <a:lnTo>
                  <a:pt x="921384" y="0"/>
                </a:lnTo>
                <a:lnTo>
                  <a:pt x="2468626" y="0"/>
                </a:lnTo>
                <a:lnTo>
                  <a:pt x="1547367" y="996316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101" name="Google Shape;101;p5"/>
          <p:cNvSpPr/>
          <p:nvPr/>
        </p:nvSpPr>
        <p:spPr>
          <a:xfrm>
            <a:off x="17026128" y="9262873"/>
            <a:ext cx="1261872" cy="1024124"/>
          </a:xfrm>
          <a:custGeom>
            <a:rect b="b" l="l" r="r" t="t"/>
            <a:pathLst>
              <a:path extrusionOk="0" h="1024124" w="1261872">
                <a:moveTo>
                  <a:pt x="1261872" y="1024124"/>
                </a:moveTo>
                <a:lnTo>
                  <a:pt x="0" y="1024124"/>
                </a:lnTo>
                <a:lnTo>
                  <a:pt x="947674" y="0"/>
                </a:lnTo>
                <a:lnTo>
                  <a:pt x="1261872" y="0"/>
                </a:lnTo>
                <a:lnTo>
                  <a:pt x="1261872" y="1024124"/>
                </a:lnTo>
                <a:close/>
              </a:path>
            </a:pathLst>
          </a:custGeom>
          <a:solidFill>
            <a:srgbClr val="0D7377"/>
          </a:solidFill>
          <a:ln>
            <a:noFill/>
          </a:ln>
        </p:spPr>
      </p:sp>
      <p:sp>
        <p:nvSpPr>
          <p:cNvPr id="102" name="Google Shape;102;p5"/>
          <p:cNvSpPr/>
          <p:nvPr/>
        </p:nvSpPr>
        <p:spPr>
          <a:xfrm>
            <a:off x="1024127" y="2176272"/>
            <a:ext cx="5124577" cy="5842889"/>
          </a:xfrm>
          <a:custGeom>
            <a:rect b="b" l="l" r="r" t="t"/>
            <a:pathLst>
              <a:path extrusionOk="0" h="5842889" w="5124577">
                <a:moveTo>
                  <a:pt x="5033645" y="5842889"/>
                </a:moveTo>
                <a:lnTo>
                  <a:pt x="1677924" y="5842889"/>
                </a:lnTo>
                <a:lnTo>
                  <a:pt x="0" y="2921508"/>
                </a:lnTo>
                <a:lnTo>
                  <a:pt x="1677924" y="0"/>
                </a:lnTo>
                <a:lnTo>
                  <a:pt x="5033645" y="0"/>
                </a:lnTo>
                <a:lnTo>
                  <a:pt x="5124577" y="158243"/>
                </a:lnTo>
                <a:lnTo>
                  <a:pt x="1769111" y="158243"/>
                </a:lnTo>
                <a:lnTo>
                  <a:pt x="182550" y="2921508"/>
                </a:lnTo>
                <a:lnTo>
                  <a:pt x="1769111" y="5684648"/>
                </a:lnTo>
                <a:lnTo>
                  <a:pt x="5124577" y="5684648"/>
                </a:lnTo>
                <a:lnTo>
                  <a:pt x="5033645" y="584288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3" name="Google Shape;103;p5"/>
          <p:cNvSpPr/>
          <p:nvPr/>
        </p:nvSpPr>
        <p:spPr>
          <a:xfrm>
            <a:off x="5966459" y="2334515"/>
            <a:ext cx="1769237" cy="5526405"/>
          </a:xfrm>
          <a:custGeom>
            <a:rect b="b" l="l" r="r" t="t"/>
            <a:pathLst>
              <a:path extrusionOk="0" h="5526405" w="1769237">
                <a:moveTo>
                  <a:pt x="182245" y="5526405"/>
                </a:moveTo>
                <a:lnTo>
                  <a:pt x="0" y="5526405"/>
                </a:lnTo>
                <a:lnTo>
                  <a:pt x="1586611" y="2763265"/>
                </a:lnTo>
                <a:lnTo>
                  <a:pt x="0" y="0"/>
                </a:lnTo>
                <a:lnTo>
                  <a:pt x="182245" y="0"/>
                </a:lnTo>
                <a:lnTo>
                  <a:pt x="1769237" y="2763265"/>
                </a:lnTo>
                <a:lnTo>
                  <a:pt x="182245" y="552640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4" name="Google Shape;104;p5"/>
          <p:cNvSpPr/>
          <p:nvPr/>
        </p:nvSpPr>
        <p:spPr>
          <a:xfrm>
            <a:off x="342900" y="5125212"/>
            <a:ext cx="1645539" cy="2880361"/>
          </a:xfrm>
          <a:custGeom>
            <a:rect b="b" l="l" r="r" t="t"/>
            <a:pathLst>
              <a:path extrusionOk="0" h="2880361" w="1645539">
                <a:moveTo>
                  <a:pt x="1645539" y="2880361"/>
                </a:moveTo>
                <a:lnTo>
                  <a:pt x="0" y="0"/>
                </a:lnTo>
              </a:path>
            </a:pathLst>
          </a:custGeom>
          <a:noFill/>
          <a:ln cap="flat" cmpd="sng" w="856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"/>
          <p:cNvSpPr/>
          <p:nvPr/>
        </p:nvSpPr>
        <p:spPr>
          <a:xfrm>
            <a:off x="333756" y="2290572"/>
            <a:ext cx="1654810" cy="2871217"/>
          </a:xfrm>
          <a:custGeom>
            <a:rect b="b" l="l" r="r" t="t"/>
            <a:pathLst>
              <a:path extrusionOk="0" h="2871217" w="1654810">
                <a:moveTo>
                  <a:pt x="0" y="2871217"/>
                </a:moveTo>
                <a:lnTo>
                  <a:pt x="1654810" y="0"/>
                </a:lnTo>
              </a:path>
            </a:pathLst>
          </a:custGeom>
          <a:noFill/>
          <a:ln cap="flat" cmpd="sng" w="856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sp>
      <p:pic>
        <p:nvPicPr>
          <p:cNvPr id="106" name="Google Shape;10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5047" y="1810512"/>
            <a:ext cx="9811511" cy="66202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5"/>
          <p:cNvSpPr/>
          <p:nvPr/>
        </p:nvSpPr>
        <p:spPr>
          <a:xfrm>
            <a:off x="2666626" y="4108525"/>
            <a:ext cx="51246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RESULTS</a:t>
            </a:r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287248" y="9662989"/>
            <a:ext cx="11010214" cy="461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26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rPr>
              <a:t>Tseng-LungHuang,RodoulaH.Tsiotsou&amp;BenS.Liu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