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00815e2714da42da" Type="http://schemas.openxmlformats.org/officeDocument/2006/relationships/officeDocument" Target="ppt/presentation.xml"/></Relationships>
</file>

<file path=ppt/presentation.xml><?xml version="1.0" encoding="utf-8"?>
<p:presentation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10024"/>
    <p:sldId id="257" r:id="R10025"/>
    <p:sldId id="258" r:id="R10026"/>
    <p:sldId id="259" r:id="R10027"/>
    <p:sldId id="260" r:id="R10028"/>
    <p:sldId id="261" r:id="R10029"/>
  </p:sldIdLst>
  <p:sldSz cx="18288000" cy="10287000" type="custom"/>
  <p:notesSz cx="18288000" cy="10287000"/>
  <p:embeddedFontLst>
    <p:embeddedFont>
      <p:font typeface="CanvaSans-Bold" charset="1"/>
      <p:regular xmlns:r="http://schemas.openxmlformats.org/officeDocument/2006/relationships" r:id="rId130"/>
    </p:embeddedFont>
    <p:embeddedFont>
      <p:font typeface="CanvaSans-Regular" charset="1"/>
      <p:regular xmlns:r="http://schemas.openxmlformats.org/officeDocument/2006/relationships" r:id="rId133"/>
    </p:embeddedFont>
    <p:embeddedFont>
      <p:font typeface="MavenPro-Bold" charset="1"/>
      <p:regular xmlns:r="http://schemas.openxmlformats.org/officeDocument/2006/relationships" r:id="rId149"/>
    </p:embeddedFont>
    <p:embeddedFont>
      <p:font typeface="MavenPro-Bold" charset="1"/>
      <p:regular xmlns:r="http://schemas.openxmlformats.org/officeDocument/2006/relationships" r:id="rId168"/>
    </p:embeddedFont>
    <p:embeddedFont>
      <p:font typeface="MavenPro-Medium" charset="1"/>
      <p:regular xmlns:r="http://schemas.openxmlformats.org/officeDocument/2006/relationships" r:id="rId113"/>
    </p:embeddedFont>
    <p:embeddedFont>
      <p:font typeface="MavenPro-Regular" charset="1"/>
      <p:regular xmlns:r="http://schemas.openxmlformats.org/officeDocument/2006/relationships" r:id="rId122"/>
    </p:embeddedFont>
    <p:embeddedFont>
      <p:font typeface="Oswald-Regular" charset="1"/>
      <p:regular xmlns:r="http://schemas.openxmlformats.org/officeDocument/2006/relationships" r:id="rId111"/>
    </p:embeddedFont>
  </p:embeddedFontLst>
  <p:defaultTextStyle/>
</p:presentation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Layouts/slideMasters/slideMaster.xml"/><Relationship Id="rId3" Type="http://schemas.openxmlformats.org/officeDocument/2006/relationships/theme" Target="slideLayouts/slideMasters/theme/theme.xml"/><Relationship Id="rId111" Type="http://schemas.openxmlformats.org/officeDocument/2006/relationships/font" Target="fonts/font1.fntdata"/><Relationship Id="rId113" Type="http://schemas.openxmlformats.org/officeDocument/2006/relationships/font" Target="fonts/font2.fntdata"/><Relationship Id="rId122" Type="http://schemas.openxmlformats.org/officeDocument/2006/relationships/font" Target="fonts/font3.fntdata"/><Relationship Id="rId130" Type="http://schemas.openxmlformats.org/officeDocument/2006/relationships/font" Target="fonts/font4.fntdata"/><Relationship Id="rId133" Type="http://schemas.openxmlformats.org/officeDocument/2006/relationships/font" Target="fonts/font5.fntdata"/><Relationship Id="rId149" Type="http://schemas.openxmlformats.org/officeDocument/2006/relationships/font" Target="fonts/font6.fntdata"/><Relationship Id="rId168" Type="http://schemas.openxmlformats.org/officeDocument/2006/relationships/font" Target="fonts/font7.fntdata"/><Relationship Id="R10024" Type="http://schemas.openxmlformats.org/officeDocument/2006/relationships/slide" Target="slides/slide.xml"/><Relationship Id="R10025" Type="http://schemas.openxmlformats.org/officeDocument/2006/relationships/slide" Target="slides/slide2.xml"/><Relationship Id="R10026" Type="http://schemas.openxmlformats.org/officeDocument/2006/relationships/slide" Target="slides/slide3.xml"/><Relationship Id="R10027" Type="http://schemas.openxmlformats.org/officeDocument/2006/relationships/slide" Target="slides/slide4.xml"/><Relationship Id="R10028" Type="http://schemas.openxmlformats.org/officeDocument/2006/relationships/slide" Target="slides/slide5.xml"/><Relationship Id="R10029" Type="http://schemas.openxmlformats.org/officeDocument/2006/relationships/slide" Target="slides/slide6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image" Target="../media/image100.png"/><Relationship Id="rId103" Type="http://schemas.openxmlformats.org/officeDocument/2006/relationships/image" Target="../media/image103.png"/><Relationship Id="rId104" Type="http://schemas.openxmlformats.org/officeDocument/2006/relationships/image" Target="../media/image104.png"/><Relationship Id="rId105" Type="http://schemas.openxmlformats.org/officeDocument/2006/relationships/image" Target="../media/image105.png"/><Relationship Id="rId106" Type="http://schemas.openxmlformats.org/officeDocument/2006/relationships/image" Target="../media/image106.png"/><Relationship Id="rId107" Type="http://schemas.openxmlformats.org/officeDocument/2006/relationships/image" Target="../media/image107.png"/><Relationship Id="rId108" Type="http://schemas.openxmlformats.org/officeDocument/2006/relationships/image" Target="../media/image108.png"/><Relationship Id="rId109" Type="http://schemas.openxmlformats.org/officeDocument/2006/relationships/image" Target="../media/image109.png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6" Type="http://schemas.openxmlformats.org/officeDocument/2006/relationships/image" Target="../media/image116.png"/><Relationship Id="rId117" Type="http://schemas.openxmlformats.org/officeDocument/2006/relationships/image" Target="../media/image117.png"/><Relationship Id="rId118" Type="http://schemas.openxmlformats.org/officeDocument/2006/relationships/image" Target="../media/image118.png"/><Relationship Id="rId119" Type="http://schemas.openxmlformats.org/officeDocument/2006/relationships/image" Target="../media/image119.png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36" Type="http://schemas.openxmlformats.org/officeDocument/2006/relationships/image" Target="../media/image136.png"/><Relationship Id="rId137" Type="http://schemas.openxmlformats.org/officeDocument/2006/relationships/image" Target="../media/image137.png"/><Relationship Id="rId138" Type="http://schemas.openxmlformats.org/officeDocument/2006/relationships/image" Target="../media/image138.png"/><Relationship Id="rId139" Type="http://schemas.openxmlformats.org/officeDocument/2006/relationships/image" Target="../media/image139.png"/><Relationship Id="rId140" Type="http://schemas.openxmlformats.org/officeDocument/2006/relationships/image" Target="../media/image140.png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45" Type="http://schemas.openxmlformats.org/officeDocument/2006/relationships/image" Target="../media/image145.png"/><Relationship Id="rId146" Type="http://schemas.openxmlformats.org/officeDocument/2006/relationships/image" Target="../media/image146.png"/><Relationship Id="rId147" Type="http://schemas.openxmlformats.org/officeDocument/2006/relationships/image" Target="../media/image147.png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52" Type="http://schemas.openxmlformats.org/officeDocument/2006/relationships/image" Target="../media/image152.png"/><Relationship Id="rId153" Type="http://schemas.openxmlformats.org/officeDocument/2006/relationships/image" Target="../media/image153.png"/><Relationship Id="rId154" Type="http://schemas.openxmlformats.org/officeDocument/2006/relationships/image" Target="../media/image154.png"/><Relationship Id="rId155" Type="http://schemas.openxmlformats.org/officeDocument/2006/relationships/image" Target="../media/image155.png"/><Relationship Id="rId156" Type="http://schemas.openxmlformats.org/officeDocument/2006/relationships/image" Target="../media/image156.png"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61" Type="http://schemas.openxmlformats.org/officeDocument/2006/relationships/image" Target="../media/image161.png"/><Relationship Id="rId164" Type="http://schemas.openxmlformats.org/officeDocument/2006/relationships/image" Target="../media/image164.png"/><Relationship Id="rId165" Type="http://schemas.openxmlformats.org/officeDocument/2006/relationships/image" Target="../media/image165.png"/><Relationship Id="rId166" Type="http://schemas.openxmlformats.org/officeDocument/2006/relationships/image" Target="../media/image166.png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00" name="Picture 100"/>
          <p:cNvPicPr>
            <a:picLocks noChangeAspect="0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1"/>
            <a:ext cx="18288000" cy="10286999"/>
          </a:xfrm>
          <a:prstGeom prst="rect">
            <a:avLst/>
          </a:prstGeom>
          <a:noFill/>
          <a:extLst/>
        </p:spPr>
      </p:pic>
      <p:sp>
        <p:nvSpPr>
          <p:cNvPr id="101" name="Freeform 101"/>
          <p:cNvSpPr/>
          <p:nvPr/>
        </p:nvSpPr>
        <p:spPr>
          <a:xfrm rot="0" flipH="0" flipV="1">
            <a:off x="0" y="1"/>
            <a:ext cx="18287998" cy="10286999"/>
          </a:xfrm>
          <a:custGeom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 rot="0" flipH="0" flipV="1">
            <a:off x="0" y="1"/>
            <a:ext cx="18287998" cy="10286999"/>
          </a:xfrm>
          <a:custGeom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00296B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" name="Picture 103"/>
          <p:cNvPicPr>
            <a:picLocks noChangeAspect="0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857741" y="1"/>
            <a:ext cx="4430258" cy="7588015"/>
          </a:xfrm>
          <a:prstGeom prst="rect">
            <a:avLst/>
          </a:prstGeom>
          <a:noFill/>
          <a:extLst/>
        </p:spPr>
      </p:pic>
      <p:pic>
        <p:nvPicPr>
          <p:cNvPr id="104" name="Picture 104"/>
          <p:cNvPicPr>
            <a:picLocks noChangeAspect="0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870441" y="2713732"/>
            <a:ext cx="4430258" cy="7585967"/>
          </a:xfrm>
          <a:prstGeom prst="rect">
            <a:avLst/>
          </a:prstGeom>
          <a:noFill/>
          <a:extLst/>
        </p:spPr>
      </p:pic>
      <p:pic>
        <p:nvPicPr>
          <p:cNvPr id="105" name="Picture 105"/>
          <p:cNvPicPr>
            <a:picLocks noChangeAspect="0" noChangeArrowheads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601399" y="2260529"/>
            <a:ext cx="6175426" cy="5326419"/>
          </a:xfrm>
          <a:prstGeom prst="rect">
            <a:avLst/>
          </a:prstGeom>
          <a:noFill/>
          <a:extLst/>
        </p:spPr>
      </p:pic>
      <p:pic>
        <p:nvPicPr>
          <p:cNvPr id="106" name="Picture 106"/>
          <p:cNvPicPr>
            <a:picLocks noChangeAspect="0" noChangeArrowheads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540025" y="2700542"/>
            <a:ext cx="2747974" cy="4882177"/>
          </a:xfrm>
          <a:prstGeom prst="rect">
            <a:avLst/>
          </a:prstGeom>
          <a:noFill/>
          <a:extLst/>
        </p:spPr>
      </p:pic>
      <p:pic>
        <p:nvPicPr>
          <p:cNvPr id="107" name="Picture 107"/>
          <p:cNvPicPr>
            <a:picLocks noChangeAspect="0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1"/>
            <a:ext cx="11221356" cy="10286999"/>
          </a:xfrm>
          <a:prstGeom prst="rect">
            <a:avLst/>
          </a:prstGeom>
          <a:noFill/>
          <a:extLst/>
        </p:spPr>
      </p:pic>
      <p:pic>
        <p:nvPicPr>
          <p:cNvPr id="108" name="Picture 108"/>
          <p:cNvPicPr>
            <a:picLocks noChangeAspect="0" noChangeArrowheads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060888" y="210917"/>
            <a:ext cx="3133724" cy="2066925"/>
          </a:xfrm>
          <a:prstGeom prst="rect">
            <a:avLst/>
          </a:prstGeom>
          <a:noFill/>
          <a:extLst/>
        </p:spPr>
      </p:pic>
      <p:pic>
        <p:nvPicPr>
          <p:cNvPr id="109" name="Picture 109"/>
          <p:cNvPicPr>
            <a:picLocks noChangeAspect="0" noChangeArrowheads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963469" y="7884055"/>
            <a:ext cx="3324225" cy="2219325"/>
          </a:xfrm>
          <a:prstGeom prst="rect">
            <a:avLst/>
          </a:prstGeom>
          <a:noFill/>
          <a:extLst/>
        </p:spPr>
      </p:pic>
      <p:sp>
        <p:nvSpPr>
          <p:cNvPr id="110" name="Rectangle 110"/>
          <p:cNvSpPr/>
          <p:nvPr/>
        </p:nvSpPr>
        <p:spPr>
          <a:xfrm rot="0" flipH="0" flipV="0">
            <a:off x="211180" y="2073515"/>
            <a:ext cx="6851898" cy="50127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5999" baseline="0" b="0" i="0" dirty="0" spc="0">
                <a:solidFill>
                  <a:srgbClr val="FFFFFF"/>
                </a:solidFill>
                <a:latin typeface="Oswald-Regular" pitchFamily="0" charset="1"/>
              </a:rPr>
              <a:t>DISPLAY ADVERTISING: </a:t>
            </a:r>
          </a:p>
          <a:p>
            <a:pPr marL="0">
              <a:lnSpc>
                <a:spcPts val="7200"/>
              </a:lnSpc>
            </a:pPr>
            <a:r>
              <a:rPr lang="en-US" sz="5999" baseline="0" b="0" i="0" dirty="0" spc="0">
                <a:solidFill>
                  <a:srgbClr val="FFFFFF"/>
                </a:solidFill>
                <a:latin typeface="Oswald-Regular" pitchFamily="0" charset="1"/>
              </a:rPr>
              <a:t>THE ROLE OF CONTEXT &amp;</a:t>
            </a:r>
          </a:p>
          <a:p>
            <a:pPr marL="0">
              <a:lnSpc>
                <a:spcPts val="7199"/>
              </a:lnSpc>
            </a:pPr>
            <a:r>
              <a:rPr lang="en-US" sz="5999" baseline="0" b="0" i="0" dirty="0" spc="0">
                <a:solidFill>
                  <a:srgbClr val="FFFFFF"/>
                </a:solidFill>
                <a:latin typeface="Oswald-Regular" pitchFamily="0" charset="1"/>
              </a:rPr>
              <a:t>ADVERTISING APPEALS</a:t>
            </a:r>
          </a:p>
          <a:p>
            <a:pPr marL="0">
              <a:lnSpc>
                <a:spcPts val="7200"/>
              </a:lnSpc>
            </a:pPr>
            <a:r>
              <a:rPr lang="en-US" sz="5999" baseline="0" b="0" i="0" dirty="0" spc="0">
                <a:solidFill>
                  <a:srgbClr val="FFFFFF"/>
                </a:solidFill>
                <a:latin typeface="Oswald-Regular" pitchFamily="0" charset="1"/>
              </a:rPr>
              <a:t>FROM A RESISTANCE</a:t>
            </a:r>
          </a:p>
          <a:p>
            <a:pPr marL="0">
              <a:lnSpc>
                <a:spcPts val="7200"/>
              </a:lnSpc>
            </a:pPr>
            <a:r>
              <a:rPr lang="en-US" sz="5999" baseline="0" b="0" i="0" dirty="0" spc="0">
                <a:solidFill>
                  <a:srgbClr val="FFFFFF"/>
                </a:solidFill>
                <a:latin typeface="Oswald-Regular" pitchFamily="0" charset="1"/>
              </a:rPr>
              <a:t>PERSPECTIVE</a:t>
            </a:r>
          </a:p>
        </p:txBody>
      </p:sp>
      <p:sp>
        <p:nvSpPr>
          <p:cNvPr id="112" name="Rectangle 112"/>
          <p:cNvSpPr/>
          <p:nvPr/>
        </p:nvSpPr>
        <p:spPr>
          <a:xfrm rot="0" flipH="0" flipV="0">
            <a:off x="211180" y="8090682"/>
            <a:ext cx="8167056" cy="1134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199" baseline="0" b="0" i="0" dirty="0" spc="0">
                <a:solidFill>
                  <a:srgbClr val="FFFFFF"/>
                </a:solidFill>
                <a:latin typeface="MavenPro-Medium" pitchFamily="0" charset="1"/>
              </a:rPr>
              <a:t>Rodoula H. Tsiotsou, Leonidas Hatzithomas</a:t>
            </a:r>
          </a:p>
          <a:p>
            <a:pPr marL="0">
              <a:lnSpc>
                <a:spcPts val="4424"/>
              </a:lnSpc>
            </a:pPr>
            <a:r>
              <a:rPr lang="en-US" sz="3199" baseline="0" b="0" i="0" dirty="0" spc="0">
                <a:solidFill>
                  <a:srgbClr val="FFFFFF"/>
                </a:solidFill>
                <a:latin typeface="MavenPro-Medium" pitchFamily="0" charset="1"/>
              </a:rPr>
              <a:t> &amp; Martin Wetzels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14" name="Freeform 114"/>
          <p:cNvSpPr/>
          <p:nvPr/>
        </p:nvSpPr>
        <p:spPr>
          <a:xfrm rot="0" flipH="0" flipV="1">
            <a:off x="0" y="1"/>
            <a:ext cx="18287998" cy="10286999"/>
          </a:xfrm>
          <a:custGeom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 rot="0" flipH="0" flipV="1">
            <a:off x="0" y="2"/>
            <a:ext cx="18287998" cy="10286999"/>
          </a:xfrm>
          <a:custGeom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00296B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6" name="Picture 116"/>
          <p:cNvPicPr>
            <a:picLocks noChangeAspect="0" noChangeArrowheads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1"/>
            <a:ext cx="8723578" cy="10286999"/>
          </a:xfrm>
          <a:prstGeom prst="rect">
            <a:avLst/>
          </a:prstGeom>
          <a:noFill/>
          <a:extLst/>
        </p:spPr>
      </p:pic>
      <p:pic>
        <p:nvPicPr>
          <p:cNvPr id="117" name="Picture 117"/>
          <p:cNvPicPr>
            <a:picLocks noChangeAspect="0" noChangeArrowheads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955309" y="1899618"/>
            <a:ext cx="1835150" cy="1587224"/>
          </a:xfrm>
          <a:prstGeom prst="rect">
            <a:avLst/>
          </a:prstGeom>
          <a:noFill/>
          <a:extLst/>
        </p:spPr>
      </p:pic>
      <p:pic>
        <p:nvPicPr>
          <p:cNvPr id="118" name="Picture 118"/>
          <p:cNvPicPr>
            <a:picLocks noChangeAspect="0" noChangeArrowheads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860389" y="4035147"/>
            <a:ext cx="1835150" cy="1587225"/>
          </a:xfrm>
          <a:prstGeom prst="rect">
            <a:avLst/>
          </a:prstGeom>
          <a:noFill/>
          <a:extLst/>
        </p:spPr>
      </p:pic>
      <p:pic>
        <p:nvPicPr>
          <p:cNvPr id="119" name="Picture 119"/>
          <p:cNvPicPr>
            <a:picLocks noChangeAspect="0" noChangeArrowheads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955309" y="6425502"/>
            <a:ext cx="1835150" cy="1587225"/>
          </a:xfrm>
          <a:prstGeom prst="rect">
            <a:avLst/>
          </a:prstGeom>
          <a:noFill/>
          <a:extLst/>
        </p:spPr>
      </p:pic>
      <p:sp>
        <p:nvSpPr>
          <p:cNvPr id="120" name="Rectangle 120"/>
          <p:cNvSpPr/>
          <p:nvPr/>
        </p:nvSpPr>
        <p:spPr>
          <a:xfrm rot="0" flipH="0" flipV="0">
            <a:off x="10559649" y="148531"/>
            <a:ext cx="2694202" cy="948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199" baseline="0" b="0" i="0" dirty="0" spc="0">
                <a:solidFill>
                  <a:srgbClr val="FFA200"/>
                </a:solidFill>
                <a:latin typeface="Oswald-Regular" pitchFamily="0" charset="1"/>
              </a:rPr>
              <a:t>THE PURPOSE</a:t>
            </a:r>
          </a:p>
        </p:txBody>
      </p:sp>
      <p:sp>
        <p:nvSpPr>
          <p:cNvPr id="121" name="Rectangle 121"/>
          <p:cNvSpPr/>
          <p:nvPr/>
        </p:nvSpPr>
        <p:spPr>
          <a:xfrm rot="0" flipH="0" flipV="0">
            <a:off x="10841744" y="1406053"/>
            <a:ext cx="7157493" cy="20273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04" baseline="0" b="0" i="0" dirty="0" spc="0">
                <a:solidFill>
                  <a:srgbClr val="FFFFFF"/>
                </a:solidFill>
                <a:latin typeface="MavenPro-Regular" pitchFamily="0" charset="1"/>
              </a:rPr>
              <a:t>This study aims to investigate the role of</a:t>
            </a:r>
          </a:p>
          <a:p>
            <a:pPr marL="0">
              <a:lnSpc>
                <a:spcPts val="4050"/>
              </a:lnSpc>
            </a:pPr>
            <a:r>
              <a:rPr lang="en-US" sz="2704" baseline="0" b="0" i="0" dirty="0" spc="0">
                <a:solidFill>
                  <a:srgbClr val="FFFFFF"/>
                </a:solidFill>
                <a:latin typeface="MavenPro-Regular" pitchFamily="0" charset="1"/>
              </a:rPr>
              <a:t>display advertising elements and consumers'</a:t>
            </a:r>
          </a:p>
          <a:p>
            <a:pPr marL="0">
              <a:lnSpc>
                <a:spcPts val="4050"/>
              </a:lnSpc>
            </a:pPr>
            <a:r>
              <a:rPr lang="en-US" sz="2704" baseline="0" b="0" i="0" dirty="0" spc="0">
                <a:solidFill>
                  <a:srgbClr val="FFFFFF"/>
                </a:solidFill>
                <a:latin typeface="MavenPro-Regular" pitchFamily="0" charset="1"/>
              </a:rPr>
              <a:t>resistance to the successful launch of a brand</a:t>
            </a:r>
          </a:p>
          <a:p>
            <a:pPr marL="0">
              <a:lnSpc>
                <a:spcPts val="4050"/>
              </a:lnSpc>
            </a:pPr>
            <a:r>
              <a:rPr lang="en-US" sz="2704" baseline="0" b="0" i="0" dirty="0" spc="0">
                <a:solidFill>
                  <a:srgbClr val="FFFFFF"/>
                </a:solidFill>
                <a:latin typeface="MavenPro-Regular" pitchFamily="0" charset="1"/>
              </a:rPr>
              <a:t>into a new market. Specifically, the</a:t>
            </a:r>
          </a:p>
        </p:txBody>
      </p:sp>
      <p:sp>
        <p:nvSpPr>
          <p:cNvPr id="123" name="Rectangle 123"/>
          <p:cNvSpPr/>
          <p:nvPr/>
        </p:nvSpPr>
        <p:spPr>
          <a:xfrm rot="0" flipH="0" flipV="0">
            <a:off x="10841744" y="3463453"/>
            <a:ext cx="4957505" cy="4842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04" baseline="0" b="0" i="0" dirty="0" spc="0">
                <a:solidFill>
                  <a:srgbClr val="FFFFFF"/>
                </a:solidFill>
                <a:latin typeface="MavenPro-Regular" pitchFamily="0" charset="1"/>
              </a:rPr>
              <a:t>objectives of this research are:</a:t>
            </a:r>
            <a:r>
              <a:rPr lang="en-US" sz="2704" baseline="0" b="0" i="0" dirty="0" spc="0">
                <a:solidFill>
                  <a:srgbClr val="FDC500"/>
                </a:solidFill>
                <a:latin typeface="MavenPro-Regular" pitchFamily="0" charset="1"/>
              </a:rPr>
              <a:t> </a:t>
            </a:r>
          </a:p>
        </p:txBody>
      </p:sp>
      <p:sp>
        <p:nvSpPr>
          <p:cNvPr id="124" name="Rectangle 124"/>
          <p:cNvSpPr/>
          <p:nvPr/>
        </p:nvSpPr>
        <p:spPr>
          <a:xfrm rot="0" flipH="0" flipV="0">
            <a:off x="10841744" y="3977802"/>
            <a:ext cx="6418264" cy="9986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04" baseline="0" b="0" i="0" dirty="0" spc="0">
                <a:solidFill>
                  <a:srgbClr val="FDC500"/>
                </a:solidFill>
                <a:latin typeface="MavenPro-Regular" pitchFamily="0" charset="1"/>
              </a:rPr>
              <a:t>(1)</a:t>
            </a:r>
            <a:r>
              <a:rPr lang="en-US" sz="2704" baseline="0" b="0" i="0" dirty="0" spc="0">
                <a:solidFill>
                  <a:srgbClr val="FFFFFF"/>
                </a:solidFill>
                <a:latin typeface="MavenPro-Regular" pitchFamily="0" charset="1"/>
              </a:rPr>
              <a:t> to understand the role of consumers’</a:t>
            </a:r>
          </a:p>
          <a:p>
            <a:pPr marL="0">
              <a:lnSpc>
                <a:spcPts val="4050"/>
              </a:lnSpc>
            </a:pPr>
            <a:r>
              <a:rPr lang="en-US" sz="2704" baseline="0" b="0" i="0" dirty="0" spc="0">
                <a:solidFill>
                  <a:srgbClr val="FFFFFF"/>
                </a:solidFill>
                <a:latin typeface="MavenPro-Regular" pitchFamily="0" charset="1"/>
              </a:rPr>
              <a:t>resistance when launching a brand into a</a:t>
            </a:r>
          </a:p>
        </p:txBody>
      </p:sp>
      <p:sp>
        <p:nvSpPr>
          <p:cNvPr id="125" name="Rectangle 125"/>
          <p:cNvSpPr/>
          <p:nvPr/>
        </p:nvSpPr>
        <p:spPr>
          <a:xfrm rot="0" flipH="0" flipV="0">
            <a:off x="10841744" y="5006502"/>
            <a:ext cx="5658336" cy="4842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04" baseline="0" b="0" i="0" dirty="0" spc="0">
                <a:solidFill>
                  <a:srgbClr val="FFFFFF"/>
                </a:solidFill>
                <a:latin typeface="MavenPro-Regular" pitchFamily="0" charset="1"/>
              </a:rPr>
              <a:t>new market via display advertising, </a:t>
            </a:r>
          </a:p>
        </p:txBody>
      </p:sp>
      <p:sp>
        <p:nvSpPr>
          <p:cNvPr id="126" name="Rectangle 126"/>
          <p:cNvSpPr/>
          <p:nvPr/>
        </p:nvSpPr>
        <p:spPr>
          <a:xfrm rot="0" flipH="0" flipV="0">
            <a:off x="10841744" y="5520852"/>
            <a:ext cx="6429913" cy="15129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04" baseline="0" b="0" i="0" dirty="0" spc="0">
                <a:solidFill>
                  <a:srgbClr val="FDC500"/>
                </a:solidFill>
                <a:latin typeface="MavenPro-Regular" pitchFamily="0" charset="1"/>
              </a:rPr>
              <a:t>(2) </a:t>
            </a:r>
            <a:r>
              <a:rPr lang="en-US" sz="2704" baseline="0" b="0" i="0" dirty="0" spc="0">
                <a:solidFill>
                  <a:srgbClr val="FFFFFF"/>
                </a:solidFill>
                <a:latin typeface="MavenPro-Regular" pitchFamily="0" charset="1"/>
              </a:rPr>
              <a:t>to explore the effects of the digital</a:t>
            </a:r>
          </a:p>
          <a:p>
            <a:pPr marL="0">
              <a:lnSpc>
                <a:spcPts val="4050"/>
              </a:lnSpc>
            </a:pPr>
            <a:r>
              <a:rPr lang="en-US" sz="2704" baseline="0" b="0" i="0" dirty="0" spc="0">
                <a:solidFill>
                  <a:srgbClr val="FFFFFF"/>
                </a:solidFill>
                <a:latin typeface="MavenPro-Regular" pitchFamily="0" charset="1"/>
              </a:rPr>
              <a:t>context of display advertising (congruent</a:t>
            </a:r>
          </a:p>
          <a:p>
            <a:pPr marL="0">
              <a:lnSpc>
                <a:spcPts val="4050"/>
              </a:lnSpc>
            </a:pPr>
            <a:r>
              <a:rPr lang="en-US" sz="2704" baseline="0" b="0" i="0" dirty="0" spc="0">
                <a:solidFill>
                  <a:srgbClr val="FFFFFF"/>
                </a:solidFill>
                <a:latin typeface="MavenPro-Regular" pitchFamily="0" charset="1"/>
              </a:rPr>
              <a:t>context vs. non-congruent context), </a:t>
            </a:r>
          </a:p>
        </p:txBody>
      </p:sp>
      <p:sp>
        <p:nvSpPr>
          <p:cNvPr id="127" name="Rectangle 127"/>
          <p:cNvSpPr/>
          <p:nvPr/>
        </p:nvSpPr>
        <p:spPr>
          <a:xfrm rot="0" flipH="0" flipV="0">
            <a:off x="10841744" y="7063902"/>
            <a:ext cx="6904971" cy="9986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04" baseline="0" b="0" i="0" dirty="0" spc="0">
                <a:solidFill>
                  <a:srgbClr val="FDC500"/>
                </a:solidFill>
                <a:latin typeface="MavenPro-Regular" pitchFamily="0" charset="1"/>
              </a:rPr>
              <a:t>(3)</a:t>
            </a:r>
            <a:r>
              <a:rPr lang="en-US" sz="2704" baseline="0" b="0" i="0" dirty="0" spc="0">
                <a:solidFill>
                  <a:srgbClr val="FFFFFF"/>
                </a:solidFill>
                <a:latin typeface="MavenPro-Regular" pitchFamily="0" charset="1"/>
              </a:rPr>
              <a:t> display advertising appeal (emotional vs.</a:t>
            </a:r>
          </a:p>
          <a:p>
            <a:pPr marL="0">
              <a:lnSpc>
                <a:spcPts val="4049"/>
              </a:lnSpc>
            </a:pPr>
            <a:r>
              <a:rPr lang="en-US" sz="2704" baseline="0" b="0" i="0" dirty="0" spc="0">
                <a:solidFill>
                  <a:srgbClr val="FFFFFF"/>
                </a:solidFill>
                <a:latin typeface="MavenPro-Regular" pitchFamily="0" charset="1"/>
              </a:rPr>
              <a:t>informative), and (4) type of exposure</a:t>
            </a:r>
          </a:p>
        </p:txBody>
      </p:sp>
      <p:sp>
        <p:nvSpPr>
          <p:cNvPr id="128" name="Rectangle 128"/>
          <p:cNvSpPr/>
          <p:nvPr/>
        </p:nvSpPr>
        <p:spPr>
          <a:xfrm rot="0" flipH="0" flipV="0">
            <a:off x="10841744" y="8092602"/>
            <a:ext cx="6892428" cy="9986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04" baseline="0" b="0" i="0" dirty="0" spc="0">
                <a:solidFill>
                  <a:srgbClr val="FFFFFF"/>
                </a:solidFill>
                <a:latin typeface="MavenPro-Regular" pitchFamily="0" charset="1"/>
              </a:rPr>
              <a:t>(forced vs. incidental) on display advertising</a:t>
            </a:r>
          </a:p>
          <a:p>
            <a:pPr marL="0">
              <a:lnSpc>
                <a:spcPts val="4050"/>
              </a:lnSpc>
            </a:pPr>
            <a:r>
              <a:rPr lang="en-US" sz="2704" baseline="0" b="0" i="0" dirty="0" spc="0">
                <a:solidFill>
                  <a:srgbClr val="FFFFFF"/>
                </a:solidFill>
                <a:latin typeface="MavenPro-Regular" pitchFamily="0" charset="1"/>
              </a:rPr>
              <a:t>effectiveness.</a:t>
            </a:r>
          </a:p>
        </p:txBody>
      </p:sp>
      <p:sp>
        <p:nvSpPr>
          <p:cNvPr id="129" name="Rectangle 129"/>
          <p:cNvSpPr/>
          <p:nvPr/>
        </p:nvSpPr>
        <p:spPr>
          <a:xfrm rot="0" flipH="0" flipV="0">
            <a:off x="8698824" y="2050537"/>
            <a:ext cx="347918" cy="10783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5199" baseline="0" b="0" i="0" dirty="0" spc="0">
                <a:latin typeface="CanvaSans-Bold" pitchFamily="0" charset="1"/>
              </a:rPr>
              <a:t>1</a:t>
            </a:r>
          </a:p>
        </p:txBody>
      </p:sp>
      <p:sp>
        <p:nvSpPr>
          <p:cNvPr id="131" name="Rectangle 131"/>
          <p:cNvSpPr/>
          <p:nvPr/>
        </p:nvSpPr>
        <p:spPr>
          <a:xfrm rot="0" flipH="0" flipV="0">
            <a:off x="9593932" y="4186064"/>
            <a:ext cx="367910" cy="10783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5199" baseline="0" b="0" i="0" dirty="0" spc="0">
                <a:latin typeface="CanvaSans-Bold" pitchFamily="0" charset="1"/>
              </a:rPr>
              <a:t>2</a:t>
            </a:r>
          </a:p>
        </p:txBody>
      </p:sp>
      <p:sp>
        <p:nvSpPr>
          <p:cNvPr id="132" name="Rectangle 132"/>
          <p:cNvSpPr/>
          <p:nvPr/>
        </p:nvSpPr>
        <p:spPr>
          <a:xfrm rot="0" flipH="0" flipV="0">
            <a:off x="8681263" y="6576420"/>
            <a:ext cx="383065" cy="10783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5199" baseline="0" b="0" i="0" dirty="0" spc="0">
                <a:latin typeface="CanvaSans-Regular" pitchFamily="0" charset="1"/>
              </a:rPr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34" name="Freeform 134"/>
          <p:cNvSpPr/>
          <p:nvPr/>
        </p:nvSpPr>
        <p:spPr>
          <a:xfrm rot="0" flipH="0" flipV="1">
            <a:off x="0" y="3"/>
            <a:ext cx="18287998" cy="10286999"/>
          </a:xfrm>
          <a:custGeom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 rot="0" flipH="0" flipV="1">
            <a:off x="0" y="2"/>
            <a:ext cx="18287998" cy="10286999"/>
          </a:xfrm>
          <a:custGeom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00296B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6" name="Picture 136"/>
          <p:cNvPicPr>
            <a:picLocks noChangeAspect="0" noChangeArrowheads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619690" y="1"/>
            <a:ext cx="3668309" cy="6930800"/>
          </a:xfrm>
          <a:prstGeom prst="rect">
            <a:avLst/>
          </a:prstGeom>
          <a:noFill/>
          <a:extLst/>
        </p:spPr>
      </p:pic>
      <p:pic>
        <p:nvPicPr>
          <p:cNvPr id="137" name="Picture 137"/>
          <p:cNvPicPr>
            <a:picLocks noChangeAspect="0" noChangeArrowheads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899110" y="2713644"/>
            <a:ext cx="3401587" cy="7586058"/>
          </a:xfrm>
          <a:prstGeom prst="rect">
            <a:avLst/>
          </a:prstGeom>
          <a:noFill/>
          <a:extLst/>
        </p:spPr>
      </p:pic>
      <p:pic>
        <p:nvPicPr>
          <p:cNvPr id="138" name="Picture 138"/>
          <p:cNvPicPr>
            <a:picLocks noChangeAspect="0" noChangeArrowheads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315938" y="1548230"/>
            <a:ext cx="7733276" cy="6669209"/>
          </a:xfrm>
          <a:prstGeom prst="rect">
            <a:avLst/>
          </a:prstGeom>
          <a:noFill/>
          <a:extLst/>
        </p:spPr>
      </p:pic>
      <p:pic>
        <p:nvPicPr>
          <p:cNvPr id="139" name="Picture 139"/>
          <p:cNvPicPr>
            <a:picLocks noChangeAspect="0" noChangeArrowheads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149597" y="2700489"/>
            <a:ext cx="2138402" cy="4367904"/>
          </a:xfrm>
          <a:prstGeom prst="rect">
            <a:avLst/>
          </a:prstGeom>
          <a:noFill/>
          <a:extLst/>
        </p:spPr>
      </p:pic>
      <p:pic>
        <p:nvPicPr>
          <p:cNvPr id="140" name="Picture 140"/>
          <p:cNvPicPr>
            <a:picLocks noChangeAspect="0" noChangeArrowheads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1"/>
            <a:ext cx="11221356" cy="10286999"/>
          </a:xfrm>
          <a:prstGeom prst="rect">
            <a:avLst/>
          </a:prstGeom>
          <a:noFill/>
          <a:extLst/>
        </p:spPr>
      </p:pic>
      <p:sp>
        <p:nvSpPr>
          <p:cNvPr id="141" name="Rectangle 141"/>
          <p:cNvSpPr/>
          <p:nvPr/>
        </p:nvSpPr>
        <p:spPr>
          <a:xfrm rot="0" flipH="0" flipV="0">
            <a:off x="671379" y="1204630"/>
            <a:ext cx="3110704" cy="18067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999" baseline="0" b="0" i="0" dirty="0" spc="0">
                <a:solidFill>
                  <a:srgbClr val="FFFFFF"/>
                </a:solidFill>
                <a:latin typeface="Oswald-Regular" pitchFamily="0" charset="1"/>
              </a:rPr>
              <a:t>STUDY 1</a:t>
            </a:r>
          </a:p>
        </p:txBody>
      </p:sp>
      <p:sp>
        <p:nvSpPr>
          <p:cNvPr id="142" name="Rectangle 142"/>
          <p:cNvSpPr/>
          <p:nvPr/>
        </p:nvSpPr>
        <p:spPr>
          <a:xfrm rot="0" flipH="0" flipV="0">
            <a:off x="671379" y="3620212"/>
            <a:ext cx="7063954" cy="45067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199" baseline="0" b="0" i="0" dirty="0" spc="0">
                <a:solidFill>
                  <a:srgbClr val="FFFFFF"/>
                </a:solidFill>
                <a:latin typeface="MavenPro-Regular" pitchFamily="0" charset="1"/>
              </a:rPr>
              <a:t>Eighty (80) undergraduate students</a:t>
            </a:r>
          </a:p>
          <a:p>
            <a:pPr marL="0">
              <a:lnSpc>
                <a:spcPts val="4425"/>
              </a:lnSpc>
            </a:pPr>
            <a:r>
              <a:rPr lang="en-US" sz="3199" baseline="0" b="0" i="0" dirty="0" spc="0">
                <a:solidFill>
                  <a:srgbClr val="FFFFFF"/>
                </a:solidFill>
                <a:latin typeface="MavenPro-Regular" pitchFamily="0" charset="1"/>
              </a:rPr>
              <a:t>were guided to a website (one of the</a:t>
            </a:r>
          </a:p>
          <a:p>
            <a:pPr marL="0">
              <a:lnSpc>
                <a:spcPts val="4425"/>
              </a:lnSpc>
            </a:pPr>
            <a:r>
              <a:rPr lang="en-US" sz="3199" baseline="0" b="0" i="0" dirty="0" spc="0">
                <a:solidFill>
                  <a:srgbClr val="FFFFFF"/>
                </a:solidFill>
                <a:latin typeface="MavenPro-Regular" pitchFamily="0" charset="1"/>
              </a:rPr>
              <a:t>two versions) and asked to surf for</a:t>
            </a:r>
          </a:p>
          <a:p>
            <a:pPr marL="0">
              <a:lnSpc>
                <a:spcPts val="4425"/>
              </a:lnSpc>
            </a:pPr>
            <a:r>
              <a:rPr lang="en-US" sz="3199" baseline="0" b="0" i="0" dirty="0" spc="0">
                <a:solidFill>
                  <a:srgbClr val="FFFFFF"/>
                </a:solidFill>
                <a:latin typeface="MavenPro-Regular" pitchFamily="0" charset="1"/>
              </a:rPr>
              <a:t>three minutes. There were two ads on</a:t>
            </a:r>
          </a:p>
          <a:p>
            <a:pPr marL="0">
              <a:lnSpc>
                <a:spcPts val="4425"/>
              </a:lnSpc>
            </a:pPr>
            <a:r>
              <a:rPr lang="en-US" sz="3199" baseline="0" b="0" i="0" dirty="0" spc="0">
                <a:solidFill>
                  <a:srgbClr val="FFFFFF"/>
                </a:solidFill>
                <a:latin typeface="MavenPro-Regular" pitchFamily="0" charset="1"/>
              </a:rPr>
              <a:t>the website, one with the targeted</a:t>
            </a:r>
          </a:p>
          <a:p>
            <a:pPr marL="0">
              <a:lnSpc>
                <a:spcPts val="4425"/>
              </a:lnSpc>
            </a:pPr>
            <a:r>
              <a:rPr lang="en-US" sz="3199" baseline="0" b="0" i="0" dirty="0" spc="0">
                <a:solidFill>
                  <a:srgbClr val="FFFFFF"/>
                </a:solidFill>
                <a:latin typeface="MavenPro-Regular" pitchFamily="0" charset="1"/>
              </a:rPr>
              <a:t>brand (energy drink) and one for</a:t>
            </a:r>
          </a:p>
          <a:p>
            <a:pPr marL="0">
              <a:lnSpc>
                <a:spcPts val="4424"/>
              </a:lnSpc>
            </a:pPr>
            <a:r>
              <a:rPr lang="en-US" sz="3199" baseline="0" b="0" i="0" dirty="0" spc="0">
                <a:solidFill>
                  <a:srgbClr val="FFFFFF"/>
                </a:solidFill>
                <a:latin typeface="MavenPro-Regular" pitchFamily="0" charset="1"/>
              </a:rPr>
              <a:t>another product (a laptop or a mobile</a:t>
            </a:r>
          </a:p>
          <a:p>
            <a:pPr marL="0">
              <a:lnSpc>
                <a:spcPts val="4425"/>
              </a:lnSpc>
            </a:pPr>
            <a:r>
              <a:rPr lang="en-US" sz="3199" baseline="0" b="0" i="0" dirty="0" spc="0">
                <a:solidFill>
                  <a:srgbClr val="FFFFFF"/>
                </a:solidFill>
                <a:latin typeface="MavenPro-Regular" pitchFamily="0" charset="1"/>
              </a:rPr>
              <a:t>phone).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43" name="Freeform 143"/>
          <p:cNvSpPr/>
          <p:nvPr/>
        </p:nvSpPr>
        <p:spPr>
          <a:xfrm rot="0" flipH="0" flipV="1">
            <a:off x="0" y="-1"/>
            <a:ext cx="18287998" cy="10286999"/>
          </a:xfrm>
          <a:custGeom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 rot="0" flipH="0" flipV="1">
            <a:off x="0" y="1"/>
            <a:ext cx="18287998" cy="10286999"/>
          </a:xfrm>
          <a:custGeom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00296B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5" name="Picture 145"/>
          <p:cNvPicPr>
            <a:picLocks noChangeAspect="0" noChangeArrowheads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027367" y="1"/>
            <a:ext cx="5260632" cy="10286999"/>
          </a:xfrm>
          <a:prstGeom prst="rect">
            <a:avLst/>
          </a:prstGeom>
          <a:noFill/>
          <a:extLst/>
        </p:spPr>
      </p:pic>
      <p:pic>
        <p:nvPicPr>
          <p:cNvPr id="146" name="Picture 146"/>
          <p:cNvPicPr>
            <a:picLocks noChangeAspect="0" noChangeArrowheads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1"/>
            <a:ext cx="5260632" cy="10286999"/>
          </a:xfrm>
          <a:prstGeom prst="rect">
            <a:avLst/>
          </a:prstGeom>
          <a:noFill/>
          <a:extLst/>
        </p:spPr>
      </p:pic>
      <p:pic>
        <p:nvPicPr>
          <p:cNvPr id="147" name="Picture 147"/>
          <p:cNvPicPr>
            <a:picLocks noChangeAspect="0" noChangeArrowheads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9593" y="509785"/>
            <a:ext cx="14192251" cy="9496425"/>
          </a:xfrm>
          <a:prstGeom prst="rect">
            <a:avLst/>
          </a:prstGeom>
          <a:noFill/>
          <a:extLst/>
        </p:spPr>
      </p:pic>
      <p:sp>
        <p:nvSpPr>
          <p:cNvPr id="148" name="Rectangle 148"/>
          <p:cNvSpPr/>
          <p:nvPr/>
        </p:nvSpPr>
        <p:spPr>
          <a:xfrm rot="0" flipH="0" flipV="0">
            <a:off x="550005" y="3050063"/>
            <a:ext cx="3349599" cy="10922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6099" baseline="0" b="0" i="0" dirty="0" spc="0">
                <a:solidFill>
                  <a:srgbClr val="FFA200"/>
                </a:solidFill>
                <a:latin typeface="MavenPro-Bold" pitchFamily="0" charset="1"/>
              </a:rPr>
              <a:t>RESULTS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50" name="Freeform 150"/>
          <p:cNvSpPr/>
          <p:nvPr/>
        </p:nvSpPr>
        <p:spPr>
          <a:xfrm rot="0" flipH="0" flipV="1">
            <a:off x="0" y="1"/>
            <a:ext cx="18287998" cy="10286999"/>
          </a:xfrm>
          <a:custGeom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 rot="0" flipH="0" flipV="1">
            <a:off x="0" y="4"/>
            <a:ext cx="18287998" cy="10286999"/>
          </a:xfrm>
          <a:custGeom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00296B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2" name="Picture 152"/>
          <p:cNvPicPr>
            <a:picLocks noChangeAspect="0" noChangeArrowheads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050250" y="1"/>
            <a:ext cx="3237749" cy="7794886"/>
          </a:xfrm>
          <a:prstGeom prst="rect">
            <a:avLst/>
          </a:prstGeom>
          <a:noFill/>
          <a:extLst/>
        </p:spPr>
      </p:pic>
      <p:pic>
        <p:nvPicPr>
          <p:cNvPr id="153" name="Picture 153"/>
          <p:cNvPicPr>
            <a:picLocks noChangeAspect="0" noChangeArrowheads="1"/>
          </p:cNvPicPr>
          <p:nvPr/>
        </p:nvPicPr>
        <p:blipFill>
          <a:blip r:embed="rId1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923596" y="2713736"/>
            <a:ext cx="3377102" cy="7585967"/>
          </a:xfrm>
          <a:prstGeom prst="rect">
            <a:avLst/>
          </a:prstGeom>
          <a:noFill/>
          <a:extLst/>
        </p:spPr>
      </p:pic>
      <p:pic>
        <p:nvPicPr>
          <p:cNvPr id="154" name="Picture 154"/>
          <p:cNvPicPr>
            <a:picLocks noChangeAspect="0" noChangeArrowheads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328686" y="1511304"/>
            <a:ext cx="7915468" cy="6826249"/>
          </a:xfrm>
          <a:prstGeom prst="rect">
            <a:avLst/>
          </a:prstGeom>
          <a:noFill/>
          <a:extLst/>
        </p:spPr>
      </p:pic>
      <p:pic>
        <p:nvPicPr>
          <p:cNvPr id="155" name="Picture 155"/>
          <p:cNvPicPr>
            <a:picLocks noChangeAspect="0" noChangeArrowheads="1"/>
          </p:cNvPicPr>
          <p:nvPr/>
        </p:nvPicPr>
        <p:blipFill>
          <a:blip r:embed="rId1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105468" y="2700546"/>
            <a:ext cx="2182531" cy="4882177"/>
          </a:xfrm>
          <a:prstGeom prst="rect">
            <a:avLst/>
          </a:prstGeom>
          <a:noFill/>
          <a:extLst/>
        </p:spPr>
      </p:pic>
      <p:pic>
        <p:nvPicPr>
          <p:cNvPr id="156" name="Picture 156"/>
          <p:cNvPicPr>
            <a:picLocks noChangeAspect="0" noChangeArrowheads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1"/>
            <a:ext cx="11221356" cy="10286999"/>
          </a:xfrm>
          <a:prstGeom prst="rect">
            <a:avLst/>
          </a:prstGeom>
          <a:noFill/>
          <a:extLst/>
        </p:spPr>
      </p:pic>
      <p:sp>
        <p:nvSpPr>
          <p:cNvPr id="157" name="Rectangle 157"/>
          <p:cNvSpPr/>
          <p:nvPr/>
        </p:nvSpPr>
        <p:spPr>
          <a:xfrm rot="0" flipH="0" flipV="0">
            <a:off x="1028700" y="1047223"/>
            <a:ext cx="3194010" cy="18067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999" baseline="0" b="0" i="0" dirty="0" spc="0">
                <a:solidFill>
                  <a:srgbClr val="FFFFFF"/>
                </a:solidFill>
                <a:latin typeface="Oswald-Regular" pitchFamily="0" charset="1"/>
              </a:rPr>
              <a:t>STUDY 2</a:t>
            </a:r>
          </a:p>
        </p:txBody>
      </p:sp>
      <p:sp>
        <p:nvSpPr>
          <p:cNvPr id="158" name="Rectangle 158"/>
          <p:cNvSpPr/>
          <p:nvPr/>
        </p:nvSpPr>
        <p:spPr>
          <a:xfrm rot="0" flipH="0" flipV="0">
            <a:off x="1028700" y="2820007"/>
            <a:ext cx="6322046" cy="16968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199" baseline="0" b="0" i="0" dirty="0" spc="0">
                <a:solidFill>
                  <a:srgbClr val="FFFFFF"/>
                </a:solidFill>
                <a:latin typeface="MavenPro-Regular" pitchFamily="0" charset="1"/>
              </a:rPr>
              <a:t>138 undergraduate students were</a:t>
            </a:r>
          </a:p>
          <a:p>
            <a:pPr marL="0">
              <a:lnSpc>
                <a:spcPts val="4424"/>
              </a:lnSpc>
            </a:pPr>
            <a:r>
              <a:rPr lang="en-US" sz="3199" baseline="0" b="0" i="0" dirty="0" spc="0">
                <a:solidFill>
                  <a:srgbClr val="FFFFFF"/>
                </a:solidFill>
                <a:latin typeface="MavenPro-Regular" pitchFamily="0" charset="1"/>
              </a:rPr>
              <a:t>guided to one of the two websites</a:t>
            </a:r>
          </a:p>
          <a:p>
            <a:pPr marL="0">
              <a:lnSpc>
                <a:spcPts val="4425"/>
              </a:lnSpc>
            </a:pPr>
            <a:r>
              <a:rPr lang="en-US" sz="3199" baseline="0" b="0" i="0" dirty="0" spc="0">
                <a:solidFill>
                  <a:srgbClr val="FFFFFF"/>
                </a:solidFill>
                <a:latin typeface="MavenPro-Regular" pitchFamily="0" charset="1"/>
              </a:rPr>
              <a:t>and asked to surf for 3 minutes</a:t>
            </a:r>
          </a:p>
        </p:txBody>
      </p:sp>
      <p:sp>
        <p:nvSpPr>
          <p:cNvPr id="159" name="Rectangle 159"/>
          <p:cNvSpPr/>
          <p:nvPr/>
        </p:nvSpPr>
        <p:spPr>
          <a:xfrm rot="0" flipH="0" flipV="0">
            <a:off x="1028700" y="4505932"/>
            <a:ext cx="6485381" cy="22588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199" baseline="0" b="0" i="0" dirty="0" spc="0">
                <a:solidFill>
                  <a:srgbClr val="FFFFFF"/>
                </a:solidFill>
                <a:latin typeface="MavenPro-Regular" pitchFamily="0" charset="1"/>
              </a:rPr>
              <a:t>and deliberately pay attention to</a:t>
            </a:r>
          </a:p>
          <a:p>
            <a:pPr marL="0">
              <a:lnSpc>
                <a:spcPts val="4425"/>
              </a:lnSpc>
            </a:pPr>
            <a:r>
              <a:rPr lang="en-US" sz="3199" baseline="0" b="0" i="0" dirty="0" spc="0">
                <a:solidFill>
                  <a:srgbClr val="FFFFFF"/>
                </a:solidFill>
                <a:latin typeface="MavenPro-Regular" pitchFamily="0" charset="1"/>
              </a:rPr>
              <a:t>the targeted ad for 1 minute. On</a:t>
            </a:r>
          </a:p>
          <a:p>
            <a:pPr marL="0">
              <a:lnSpc>
                <a:spcPts val="4425"/>
              </a:lnSpc>
            </a:pPr>
            <a:r>
              <a:rPr lang="en-US" sz="3199" baseline="0" b="0" i="0" dirty="0" spc="0">
                <a:solidFill>
                  <a:srgbClr val="FFFFFF"/>
                </a:solidFill>
                <a:latin typeface="MavenPro-Regular" pitchFamily="0" charset="1"/>
              </a:rPr>
              <a:t>the website, there were two ads,</a:t>
            </a:r>
          </a:p>
          <a:p>
            <a:pPr marL="0">
              <a:lnSpc>
                <a:spcPts val="4425"/>
              </a:lnSpc>
            </a:pPr>
            <a:r>
              <a:rPr lang="en-US" sz="3199" baseline="0" b="0" i="0" dirty="0" spc="0">
                <a:solidFill>
                  <a:srgbClr val="FFFFFF"/>
                </a:solidFill>
                <a:latin typeface="MavenPro-Regular" pitchFamily="0" charset="1"/>
              </a:rPr>
              <a:t>one for the targeted brand (energy</a:t>
            </a:r>
          </a:p>
        </p:txBody>
      </p:sp>
      <p:sp>
        <p:nvSpPr>
          <p:cNvPr id="160" name="Rectangle 160"/>
          <p:cNvSpPr/>
          <p:nvPr/>
        </p:nvSpPr>
        <p:spPr>
          <a:xfrm rot="0" flipH="0" flipV="0">
            <a:off x="1028700" y="6753831"/>
            <a:ext cx="6431743" cy="22588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199" baseline="0" b="0" i="0" dirty="0" spc="0">
                <a:solidFill>
                  <a:srgbClr val="FFFFFF"/>
                </a:solidFill>
                <a:latin typeface="MavenPro-Regular" pitchFamily="0" charset="1"/>
              </a:rPr>
              <a:t>drink) and one for another product</a:t>
            </a:r>
          </a:p>
          <a:p>
            <a:pPr marL="0">
              <a:lnSpc>
                <a:spcPts val="4425"/>
              </a:lnSpc>
            </a:pPr>
            <a:r>
              <a:rPr lang="en-US" sz="3199" baseline="0" b="0" i="0" dirty="0" spc="0">
                <a:solidFill>
                  <a:srgbClr val="FFFFFF"/>
                </a:solidFill>
                <a:latin typeface="MavenPro-Regular" pitchFamily="0" charset="1"/>
              </a:rPr>
              <a:t>(a laptop or a mobile phone).</a:t>
            </a:r>
          </a:p>
          <a:p>
            <a:pPr marL="0">
              <a:lnSpc>
                <a:spcPts val="4424"/>
              </a:lnSpc>
            </a:pPr>
            <a:r>
              <a:rPr lang="en-US" sz="3199" baseline="0" b="0" i="0" dirty="0" spc="0">
                <a:solidFill>
                  <a:srgbClr val="FFFFFF"/>
                </a:solidFill>
                <a:latin typeface="MavenPro-Regular" pitchFamily="0" charset="1"/>
              </a:rPr>
              <a:t>Finally, participants responded to</a:t>
            </a:r>
          </a:p>
          <a:p>
            <a:pPr marL="0">
              <a:lnSpc>
                <a:spcPts val="4425"/>
              </a:lnSpc>
            </a:pPr>
            <a:r>
              <a:rPr lang="en-US" sz="3199" baseline="0" b="0" i="0" dirty="0" spc="0">
                <a:solidFill>
                  <a:srgbClr val="FFFFFF"/>
                </a:solidFill>
                <a:latin typeface="MavenPro-Regular" pitchFamily="0" charset="1"/>
              </a:rPr>
              <a:t>an online questionnaire.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61" name="Picture 161"/>
          <p:cNvPicPr>
            <a:picLocks noChangeAspect="0" noChangeArrowheads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1"/>
            <a:ext cx="18288000" cy="10286999"/>
          </a:xfrm>
          <a:prstGeom prst="rect">
            <a:avLst/>
          </a:prstGeom>
          <a:noFill/>
          <a:extLst/>
        </p:spPr>
      </p:pic>
      <p:sp>
        <p:nvSpPr>
          <p:cNvPr id="162" name="Freeform 162"/>
          <p:cNvSpPr/>
          <p:nvPr/>
        </p:nvSpPr>
        <p:spPr>
          <a:xfrm rot="0" flipH="0" flipV="1">
            <a:off x="0" y="1"/>
            <a:ext cx="18287998" cy="10286999"/>
          </a:xfrm>
          <a:custGeom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 rot="0" flipH="0" flipV="1">
            <a:off x="0" y="1"/>
            <a:ext cx="18287998" cy="10286999"/>
          </a:xfrm>
          <a:custGeom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00296B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4" name="Picture 164"/>
          <p:cNvPicPr>
            <a:picLocks noChangeAspect="0" noChangeArrowheads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027367" y="1"/>
            <a:ext cx="5260632" cy="10286999"/>
          </a:xfrm>
          <a:prstGeom prst="rect">
            <a:avLst/>
          </a:prstGeom>
          <a:noFill/>
          <a:extLst/>
        </p:spPr>
      </p:pic>
      <p:pic>
        <p:nvPicPr>
          <p:cNvPr id="165" name="Picture 165"/>
          <p:cNvPicPr>
            <a:picLocks noChangeAspect="0" noChangeArrowheads="1"/>
          </p:cNvPicPr>
          <p:nvPr/>
        </p:nvPicPr>
        <p:blipFill>
          <a:blip r:embed="rId1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1"/>
            <a:ext cx="5260632" cy="10286999"/>
          </a:xfrm>
          <a:prstGeom prst="rect">
            <a:avLst/>
          </a:prstGeom>
          <a:noFill/>
          <a:extLst/>
        </p:spPr>
      </p:pic>
      <p:pic>
        <p:nvPicPr>
          <p:cNvPr id="166" name="Picture 166"/>
          <p:cNvPicPr>
            <a:picLocks noChangeAspect="0" noChangeArrowheads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54376" y="1189236"/>
            <a:ext cx="16230600" cy="8829675"/>
          </a:xfrm>
          <a:prstGeom prst="rect">
            <a:avLst/>
          </a:prstGeom>
          <a:noFill/>
          <a:extLst/>
        </p:spPr>
      </p:pic>
      <p:sp>
        <p:nvSpPr>
          <p:cNvPr id="167" name="Rectangle 167"/>
          <p:cNvSpPr/>
          <p:nvPr/>
        </p:nvSpPr>
        <p:spPr>
          <a:xfrm rot="0" flipH="0" flipV="0">
            <a:off x="7884482" y="78660"/>
            <a:ext cx="3349599" cy="10922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6099" baseline="0" b="0" i="0" dirty="0" spc="0">
                <a:solidFill>
                  <a:srgbClr val="FFA200"/>
                </a:solidFill>
                <a:latin typeface="MavenPro-Bold" pitchFamily="0" charset="1"/>
              </a:rPr>
              <a:t>RESULTS</a:t>
            </a:r>
          </a:p>
        </p:txBody>
      </p:sp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6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