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6"/>
  </p:notesMasterIdLst>
  <p:sldIdLst>
    <p:sldId id="321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5760" userDrawn="1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99"/>
    <a:srgbClr val="CACBCC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CD40EB-DE97-45EF-B28F-5240736BC948}" v="9" dt="2021-04-14T08:49:17.006"/>
  </p1510:revLst>
</p1510:revInfo>
</file>

<file path=ppt/tableStyles.xml><?xml version="1.0" encoding="utf-8"?>
<a:tblStyleLst xmlns:a="http://schemas.openxmlformats.org/drawingml/2006/main" def="{BFEA419B-BCDB-4C27-8AB2-1E94C2BD932B}">
  <a:tblStyle styleId="{BFEA419B-BCDB-4C27-8AB2-1E94C2BD932B}" styleName="Elsevier">
    <a:wholeTbl>
      <a:tcTxStyle>
        <a:fontRef idx="minor">
          <a:prstClr val="black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0" cmpd="sng">
              <a:solidFill>
                <a:schemeClr val="lt1"/>
              </a:solidFill>
            </a:ln>
          </a:top>
          <a:bottom>
            <a:ln w="12700" cmpd="sng">
              <a:solidFill>
                <a:srgbClr val="DCDCDD"/>
              </a:solidFill>
            </a:ln>
          </a:bottom>
          <a:insideH>
            <a:ln w="12700" cmpd="sng">
              <a:solidFill>
                <a:srgbClr val="DCDCDD"/>
              </a:solidFill>
            </a:ln>
          </a:insideH>
          <a:insideV>
            <a:ln w="0" cmpd="sng">
              <a:solidFill>
                <a:schemeClr val="dk1"/>
              </a:solidFill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127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dk1"/>
      </a:tcTxStyle>
      <a:tcStyle>
        <a:tcBdr>
          <a:bottom>
            <a:ln w="12700" cmpd="sng">
              <a:solidFill>
                <a:srgbClr val="FF6C00"/>
              </a:solidFill>
            </a:ln>
          </a:bottom>
        </a:tcBdr>
        <a:fill>
          <a:solidFill>
            <a:schemeClr val="l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214" autoAdjust="0"/>
    <p:restoredTop sz="95810"/>
  </p:normalViewPr>
  <p:slideViewPr>
    <p:cSldViewPr snapToGrid="0" showGuides="1">
      <p:cViewPr>
        <p:scale>
          <a:sx n="140" d="100"/>
          <a:sy n="140" d="100"/>
        </p:scale>
        <p:origin x="-390" y="-192"/>
      </p:cViewPr>
      <p:guideLst>
        <p:guide orient="horz" pos="162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248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9E149B-3F68-41FF-AB1F-911CBE255EB0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l-GR"/>
        </a:p>
      </dgm:t>
    </dgm:pt>
    <dgm:pt modelId="{D5C7A2CB-5FC7-41E3-9699-D97FA415A5B8}">
      <dgm:prSet phldrT="[Text]" custT="1"/>
      <dgm:spPr/>
      <dgm:t>
        <a:bodyPr vert="vert270"/>
        <a:lstStyle/>
        <a:p>
          <a:r>
            <a:rPr lang="en-US" sz="1600" b="1" dirty="0" smtClean="0"/>
            <a:t>Study</a:t>
          </a:r>
          <a:r>
            <a:rPr lang="en-US" sz="1600" dirty="0" smtClean="0"/>
            <a:t> </a:t>
          </a:r>
          <a:r>
            <a:rPr lang="en-US" sz="1600" b="1" dirty="0" smtClean="0"/>
            <a:t>Objectives</a:t>
          </a:r>
          <a:endParaRPr lang="el-GR" sz="1600" b="1" dirty="0"/>
        </a:p>
      </dgm:t>
    </dgm:pt>
    <dgm:pt modelId="{7445C59C-DBA6-4A10-A7CB-9D4D9EA5D29D}" type="parTrans" cxnId="{E6276C3A-91D1-45CA-87E9-A79F9753702A}">
      <dgm:prSet/>
      <dgm:spPr/>
      <dgm:t>
        <a:bodyPr/>
        <a:lstStyle/>
        <a:p>
          <a:endParaRPr lang="el-GR"/>
        </a:p>
      </dgm:t>
    </dgm:pt>
    <dgm:pt modelId="{CA1CAC9B-AD53-4C92-B828-AF53BBFE4562}" type="sibTrans" cxnId="{E6276C3A-91D1-45CA-87E9-A79F9753702A}">
      <dgm:prSet/>
      <dgm:spPr/>
      <dgm:t>
        <a:bodyPr/>
        <a:lstStyle/>
        <a:p>
          <a:endParaRPr lang="el-GR"/>
        </a:p>
      </dgm:t>
    </dgm:pt>
    <dgm:pt modelId="{B4CF5AC2-5898-4BEF-8847-E527BAFB4A7A}">
      <dgm:prSet phldrT="[Text]" custT="1"/>
      <dgm:spPr/>
      <dgm:t>
        <a:bodyPr/>
        <a:lstStyle/>
        <a:p>
          <a:pPr marL="0" indent="0"/>
          <a:r>
            <a:rPr lang="en-US" sz="1000" dirty="0" smtClean="0">
              <a:solidFill>
                <a:schemeClr val="tx1">
                  <a:lumMod val="50000"/>
                </a:schemeClr>
              </a:solidFill>
            </a:rPr>
            <a:t>A) to identify which social media destination image features (entertainment, </a:t>
          </a:r>
          <a:r>
            <a:rPr lang="en-US" sz="1000" dirty="0" err="1" smtClean="0">
              <a:solidFill>
                <a:schemeClr val="tx1">
                  <a:lumMod val="50000"/>
                </a:schemeClr>
              </a:solidFill>
            </a:rPr>
            <a:t>informativeness</a:t>
          </a:r>
          <a:r>
            <a:rPr lang="en-US" sz="1000" dirty="0" smtClean="0">
              <a:solidFill>
                <a:schemeClr val="tx1">
                  <a:lumMod val="50000"/>
                </a:schemeClr>
              </a:solidFill>
            </a:rPr>
            <a:t>, irritation, credibility, personalization, and incentives) contribute to building content value; (B) to examine the role of social media destination images value on </a:t>
          </a:r>
          <a:r>
            <a:rPr lang="en-US" sz="1000" dirty="0" err="1" smtClean="0">
              <a:solidFill>
                <a:schemeClr val="tx1">
                  <a:lumMod val="50000"/>
                </a:schemeClr>
              </a:solidFill>
            </a:rPr>
            <a:t>eWOM</a:t>
          </a:r>
          <a:r>
            <a:rPr lang="en-US" sz="1000" dirty="0" smtClean="0">
              <a:solidFill>
                <a:schemeClr val="tx1">
                  <a:lumMod val="50000"/>
                </a:schemeClr>
              </a:solidFill>
            </a:rPr>
            <a:t>; (C) to explore if customer engagement and involvement act as mediators in the relationship between social media destination images’ value and </a:t>
          </a:r>
          <a:r>
            <a:rPr lang="en-US" sz="1000" dirty="0" err="1" smtClean="0">
              <a:solidFill>
                <a:schemeClr val="tx1">
                  <a:lumMod val="50000"/>
                </a:schemeClr>
              </a:solidFill>
            </a:rPr>
            <a:t>eWOM</a:t>
          </a:r>
          <a:r>
            <a:rPr lang="en-US" sz="1000" dirty="0" smtClean="0">
              <a:solidFill>
                <a:schemeClr val="tx1">
                  <a:lumMod val="50000"/>
                </a:schemeClr>
              </a:solidFill>
            </a:rPr>
            <a:t>. </a:t>
          </a:r>
          <a:endParaRPr lang="en-US" sz="1000" b="0" noProof="0" dirty="0">
            <a:solidFill>
              <a:schemeClr val="tx1">
                <a:lumMod val="50000"/>
              </a:schemeClr>
            </a:solidFill>
          </a:endParaRPr>
        </a:p>
      </dgm:t>
    </dgm:pt>
    <dgm:pt modelId="{92119EAF-BA81-4D79-A37B-1964BA297EF4}" type="parTrans" cxnId="{B5D48F6F-21FE-4CF6-B7D9-B04F3066BC80}">
      <dgm:prSet/>
      <dgm:spPr/>
      <dgm:t>
        <a:bodyPr/>
        <a:lstStyle/>
        <a:p>
          <a:endParaRPr lang="el-GR"/>
        </a:p>
      </dgm:t>
    </dgm:pt>
    <dgm:pt modelId="{BEA3BD1F-C16F-444F-83E5-3D6C65BAF198}" type="sibTrans" cxnId="{B5D48F6F-21FE-4CF6-B7D9-B04F3066BC80}">
      <dgm:prSet/>
      <dgm:spPr/>
      <dgm:t>
        <a:bodyPr/>
        <a:lstStyle/>
        <a:p>
          <a:endParaRPr lang="el-GR"/>
        </a:p>
      </dgm:t>
    </dgm:pt>
    <dgm:pt modelId="{98F6E6D1-C116-445C-B404-17FAF4C33941}" type="pres">
      <dgm:prSet presAssocID="{9A9E149B-3F68-41FF-AB1F-911CBE255E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2D79D75-A33E-4B32-9669-60FB1DFE1034}" type="pres">
      <dgm:prSet presAssocID="{D5C7A2CB-5FC7-41E3-9699-D97FA415A5B8}" presName="linNode" presStyleCnt="0"/>
      <dgm:spPr/>
      <dgm:t>
        <a:bodyPr/>
        <a:lstStyle/>
        <a:p>
          <a:endParaRPr lang="el-GR"/>
        </a:p>
      </dgm:t>
    </dgm:pt>
    <dgm:pt modelId="{8395080E-7AA1-4B52-9AC7-D7639DA8BACD}" type="pres">
      <dgm:prSet presAssocID="{D5C7A2CB-5FC7-41E3-9699-D97FA415A5B8}" presName="parentText" presStyleLbl="node1" presStyleIdx="0" presStyleCnt="1" custScaleX="29476" custScaleY="82332" custLinFactNeighborX="-5543" custLinFactNeighborY="1270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DB46EA7-9621-490A-BFC3-4147D53222E3}" type="pres">
      <dgm:prSet presAssocID="{D5C7A2CB-5FC7-41E3-9699-D97FA415A5B8}" presName="descendantText" presStyleLbl="alignAccFollowNode1" presStyleIdx="0" presStyleCnt="1" custScaleX="127068" custScaleY="111081" custLinFactNeighborX="-9855" custLinFactNeighborY="158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E6276C3A-91D1-45CA-87E9-A79F9753702A}" srcId="{9A9E149B-3F68-41FF-AB1F-911CBE255EB0}" destId="{D5C7A2CB-5FC7-41E3-9699-D97FA415A5B8}" srcOrd="0" destOrd="0" parTransId="{7445C59C-DBA6-4A10-A7CB-9D4D9EA5D29D}" sibTransId="{CA1CAC9B-AD53-4C92-B828-AF53BBFE4562}"/>
    <dgm:cxn modelId="{B5D48F6F-21FE-4CF6-B7D9-B04F3066BC80}" srcId="{D5C7A2CB-5FC7-41E3-9699-D97FA415A5B8}" destId="{B4CF5AC2-5898-4BEF-8847-E527BAFB4A7A}" srcOrd="0" destOrd="0" parTransId="{92119EAF-BA81-4D79-A37B-1964BA297EF4}" sibTransId="{BEA3BD1F-C16F-444F-83E5-3D6C65BAF198}"/>
    <dgm:cxn modelId="{3962C92F-76E9-4601-A4FB-D9D2B3348BD7}" type="presOf" srcId="{9A9E149B-3F68-41FF-AB1F-911CBE255EB0}" destId="{98F6E6D1-C116-445C-B404-17FAF4C33941}" srcOrd="0" destOrd="0" presId="urn:microsoft.com/office/officeart/2005/8/layout/vList5"/>
    <dgm:cxn modelId="{35A2B358-3393-41EF-9B12-D3FF5092003F}" type="presOf" srcId="{B4CF5AC2-5898-4BEF-8847-E527BAFB4A7A}" destId="{2DB46EA7-9621-490A-BFC3-4147D53222E3}" srcOrd="0" destOrd="0" presId="urn:microsoft.com/office/officeart/2005/8/layout/vList5"/>
    <dgm:cxn modelId="{06F720B0-3541-41BB-A6DF-3A123954B856}" type="presOf" srcId="{D5C7A2CB-5FC7-41E3-9699-D97FA415A5B8}" destId="{8395080E-7AA1-4B52-9AC7-D7639DA8BACD}" srcOrd="0" destOrd="0" presId="urn:microsoft.com/office/officeart/2005/8/layout/vList5"/>
    <dgm:cxn modelId="{4607965B-C3CD-464B-B94D-45BB2CE6BB42}" type="presParOf" srcId="{98F6E6D1-C116-445C-B404-17FAF4C33941}" destId="{72D79D75-A33E-4B32-9669-60FB1DFE1034}" srcOrd="0" destOrd="0" presId="urn:microsoft.com/office/officeart/2005/8/layout/vList5"/>
    <dgm:cxn modelId="{17F7733A-F971-4A08-86A2-77B64BC26511}" type="presParOf" srcId="{72D79D75-A33E-4B32-9669-60FB1DFE1034}" destId="{8395080E-7AA1-4B52-9AC7-D7639DA8BACD}" srcOrd="0" destOrd="0" presId="urn:microsoft.com/office/officeart/2005/8/layout/vList5"/>
    <dgm:cxn modelId="{9873ADAB-50C4-42A3-AD4D-C1ED1233445F}" type="presParOf" srcId="{72D79D75-A33E-4B32-9669-60FB1DFE1034}" destId="{2DB46EA7-9621-490A-BFC3-4147D53222E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B46EA7-9621-490A-BFC3-4147D53222E3}">
      <dsp:nvSpPr>
        <dsp:cNvPr id="0" name=""/>
        <dsp:cNvSpPr/>
      </dsp:nvSpPr>
      <dsp:spPr>
        <a:xfrm rot="5400000">
          <a:off x="-38438" y="526034"/>
          <a:ext cx="2684813" cy="2048833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tx1">
                  <a:lumMod val="50000"/>
                </a:schemeClr>
              </a:solidFill>
            </a:rPr>
            <a:t>A) to identify which social media destination image features (entertainment, </a:t>
          </a:r>
          <a:r>
            <a:rPr lang="en-US" sz="1000" kern="1200" dirty="0" err="1" smtClean="0">
              <a:solidFill>
                <a:schemeClr val="tx1">
                  <a:lumMod val="50000"/>
                </a:schemeClr>
              </a:solidFill>
            </a:rPr>
            <a:t>informativeness</a:t>
          </a:r>
          <a:r>
            <a:rPr lang="en-US" sz="1000" kern="1200" dirty="0" smtClean="0">
              <a:solidFill>
                <a:schemeClr val="tx1">
                  <a:lumMod val="50000"/>
                </a:schemeClr>
              </a:solidFill>
            </a:rPr>
            <a:t>, irritation, credibility, personalization, and incentives) contribute to building content value; (B) to examine the role of social media destination images value on </a:t>
          </a:r>
          <a:r>
            <a:rPr lang="en-US" sz="1000" kern="1200" dirty="0" err="1" smtClean="0">
              <a:solidFill>
                <a:schemeClr val="tx1">
                  <a:lumMod val="50000"/>
                </a:schemeClr>
              </a:solidFill>
            </a:rPr>
            <a:t>eWOM</a:t>
          </a:r>
          <a:r>
            <a:rPr lang="en-US" sz="1000" kern="1200" dirty="0" smtClean="0">
              <a:solidFill>
                <a:schemeClr val="tx1">
                  <a:lumMod val="50000"/>
                </a:schemeClr>
              </a:solidFill>
            </a:rPr>
            <a:t>; (C) to explore if customer engagement and involvement act as mediators in the relationship between social media destination images’ value and </a:t>
          </a:r>
          <a:r>
            <a:rPr lang="en-US" sz="1000" kern="1200" dirty="0" err="1" smtClean="0">
              <a:solidFill>
                <a:schemeClr val="tx1">
                  <a:lumMod val="50000"/>
                </a:schemeClr>
              </a:solidFill>
            </a:rPr>
            <a:t>eWOM</a:t>
          </a:r>
          <a:r>
            <a:rPr lang="en-US" sz="1000" kern="1200" dirty="0" smtClean="0">
              <a:solidFill>
                <a:schemeClr val="tx1">
                  <a:lumMod val="50000"/>
                </a:schemeClr>
              </a:solidFill>
            </a:rPr>
            <a:t>. </a:t>
          </a:r>
          <a:endParaRPr lang="en-US" sz="1000" b="0" kern="1200" noProof="0" dirty="0">
            <a:solidFill>
              <a:schemeClr val="tx1">
                <a:lumMod val="50000"/>
              </a:schemeClr>
            </a:solidFill>
          </a:endParaRPr>
        </a:p>
      </dsp:txBody>
      <dsp:txXfrm rot="-5400000">
        <a:off x="279552" y="308060"/>
        <a:ext cx="1948817" cy="2484781"/>
      </dsp:txXfrm>
    </dsp:sp>
    <dsp:sp modelId="{8395080E-7AA1-4B52-9AC7-D7639DA8BACD}">
      <dsp:nvSpPr>
        <dsp:cNvPr id="0" name=""/>
        <dsp:cNvSpPr/>
      </dsp:nvSpPr>
      <dsp:spPr>
        <a:xfrm>
          <a:off x="12219" y="306742"/>
          <a:ext cx="267338" cy="248744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Study</a:t>
          </a:r>
          <a:r>
            <a:rPr lang="en-US" sz="1600" kern="1200" dirty="0" smtClean="0"/>
            <a:t> </a:t>
          </a:r>
          <a:r>
            <a:rPr lang="en-US" sz="1600" b="1" kern="1200" dirty="0" smtClean="0"/>
            <a:t>Objectives</a:t>
          </a:r>
          <a:endParaRPr lang="el-GR" sz="1600" b="1" kern="1200" dirty="0"/>
        </a:p>
      </dsp:txBody>
      <dsp:txXfrm>
        <a:off x="25269" y="319792"/>
        <a:ext cx="241238" cy="24613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DD4CF-C917-4D69-9374-6EFF2E9F78C3}" type="datetimeFigureOut">
              <a:rPr lang="de-DE" smtClean="0"/>
              <a:t>05.01.2023</a:t>
            </a:fld>
            <a:endParaRPr lang="de-D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43C7B-F938-4CE9-A268-32817172635B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8740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sual abstrac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576263" y="116670"/>
            <a:ext cx="7991475" cy="720000"/>
          </a:xfrm>
          <a:prstGeom prst="rect">
            <a:avLst/>
          </a:prstGeom>
          <a:ln w="25400">
            <a:solidFill>
              <a:srgbClr val="FF6C00"/>
            </a:solidFill>
          </a:ln>
        </p:spPr>
        <p:txBody>
          <a:bodyPr tIns="90000" bIns="9000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4000">
                <a:solidFill>
                  <a:schemeClr val="tx1"/>
                </a:solidFill>
              </a:defRPr>
            </a:lvl1pPr>
            <a:lvl2pPr marL="3429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2pPr>
            <a:lvl3pPr marL="6858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3pPr>
            <a:lvl4pPr marL="10287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4pPr>
            <a:lvl5pPr marL="13716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5pPr>
          </a:lstStyle>
          <a:p>
            <a:pPr lvl="0"/>
            <a:r>
              <a:rPr lang="en-US" dirty="0"/>
              <a:t>Your title goes here</a:t>
            </a:r>
            <a:endParaRPr lang="de-DE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76263" y="905719"/>
            <a:ext cx="7991475" cy="425450"/>
          </a:xfrm>
          <a:ln w="25400">
            <a:noFill/>
          </a:ln>
        </p:spPr>
        <p:txBody>
          <a:bodyPr tIns="90000" bIns="90000" anchor="ctr" anchorCtr="0">
            <a:noAutofit/>
          </a:bodyPr>
          <a:lstStyle>
            <a:lvl1pPr algn="ctr">
              <a:lnSpc>
                <a:spcPct val="100000"/>
              </a:lnSpc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The take-home message goes here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17B623-3139-436F-96BB-B47DF6B7AEF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76263" y="1388312"/>
            <a:ext cx="2520000" cy="3024938"/>
          </a:xfrm>
          <a:ln w="25400">
            <a:solidFill>
              <a:srgbClr val="FF6C00"/>
            </a:solidFill>
          </a:ln>
        </p:spPr>
        <p:txBody>
          <a:bodyPr t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1 / context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25FD13EE-6430-4F74-B69B-F24DDB1744D1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3309495" y="1388312"/>
            <a:ext cx="2520000" cy="3024938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6C00"/>
            </a:solidFill>
          </a:ln>
        </p:spPr>
        <p:txBody>
          <a:bodyPr tIns="90000" b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2 / method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91D258DD-50E3-4859-BF2A-4005F741AF26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6047737" y="1388310"/>
            <a:ext cx="2520000" cy="3024939"/>
          </a:xfrm>
          <a:ln w="25400">
            <a:solidFill>
              <a:srgbClr val="FF6C00"/>
            </a:solidFill>
          </a:ln>
        </p:spPr>
        <p:txBody>
          <a:bodyPr tIns="90000" b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3 / outcome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A7B48EF-8A62-445F-BC61-5F2DE6CF5BE4}"/>
              </a:ext>
            </a:extLst>
          </p:cNvPr>
          <p:cNvSpPr/>
          <p:nvPr userDrawn="1"/>
        </p:nvSpPr>
        <p:spPr>
          <a:xfrm>
            <a:off x="576263" y="4551363"/>
            <a:ext cx="2520000" cy="48956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DE3110C0-B318-4A0A-AB3D-747E2CF355FE}"/>
              </a:ext>
            </a:extLst>
          </p:cNvPr>
          <p:cNvSpPr/>
          <p:nvPr userDrawn="1"/>
        </p:nvSpPr>
        <p:spPr>
          <a:xfrm>
            <a:off x="3309494" y="4558478"/>
            <a:ext cx="2520001" cy="47463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6B1E57FB-6288-4FF3-8E89-66D6649476F5}"/>
              </a:ext>
            </a:extLst>
          </p:cNvPr>
          <p:cNvSpPr/>
          <p:nvPr userDrawn="1"/>
        </p:nvSpPr>
        <p:spPr>
          <a:xfrm>
            <a:off x="6047736" y="4551363"/>
            <a:ext cx="2520001" cy="47463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xmlns="" id="{84A8EC1C-B526-4360-B24D-E38FF0129F4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115097" y="4582547"/>
            <a:ext cx="432000" cy="432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GB" dirty="0"/>
              <a:t>QR code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xmlns="" id="{8CDD4B7A-8599-470F-904D-2A8C63BC776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07523" y="4588973"/>
            <a:ext cx="431800" cy="432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82DDFE7-62B7-4B1E-B2BA-E7EC41335B8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39323" y="4588485"/>
            <a:ext cx="2051540" cy="42545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Journal/funder details</a:t>
            </a:r>
            <a:endParaRPr lang="en-GB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xmlns="" id="{ADD381FB-221F-4C10-8795-6B9D553830C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14504" y="4590074"/>
            <a:ext cx="2514991" cy="425450"/>
          </a:xfrm>
        </p:spPr>
        <p:txBody>
          <a:bodyPr tIns="90000" bIns="90000"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Author details</a:t>
            </a:r>
            <a:endParaRPr lang="en-GB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xmlns="" id="{A809AA36-C8AF-4DD9-A92A-49EEA43C3A2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066885" y="4590150"/>
            <a:ext cx="2018062" cy="425450"/>
          </a:xfrm>
        </p:spPr>
        <p:txBody>
          <a:bodyPr tIns="90000" bIns="90000"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Reference details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4000" y="4722258"/>
            <a:ext cx="3086100" cy="16281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44000" y="4531201"/>
            <a:ext cx="3086100" cy="16224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576263" y="4443413"/>
            <a:ext cx="7991475" cy="1"/>
          </a:xfrm>
          <a:prstGeom prst="line">
            <a:avLst/>
          </a:prstGeom>
          <a:ln w="12700">
            <a:solidFill>
              <a:srgbClr val="DCDC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4928590-4084-6B40-8DED-B4F8C98BED1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4531201"/>
            <a:ext cx="401839" cy="444500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76000" y="440861"/>
            <a:ext cx="7991738" cy="462759"/>
          </a:xfrm>
          <a:prstGeom prst="rect">
            <a:avLst/>
          </a:prstGeom>
        </p:spPr>
        <p:txBody>
          <a:bodyPr vert="horz" lIns="91440" tIns="0" rIns="9144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576000" y="1076659"/>
            <a:ext cx="7991738" cy="3425729"/>
          </a:xfrm>
          <a:prstGeom prst="rect">
            <a:avLst/>
          </a:prstGeom>
        </p:spPr>
        <p:txBody>
          <a:bodyPr vert="horz" lIns="91440" tIns="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965DEE88-71BA-4950-8D35-00B2B8E793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10338" y="4722258"/>
            <a:ext cx="20574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89014-7F8D-47C1-8D79-17A715C9D2B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755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hf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FF6C00"/>
        </a:buClr>
        <a:buFont typeface="Arial" panose="020B0604020202020204" pitchFamily="34" charset="0"/>
        <a:buChar char="•"/>
        <a:tabLst>
          <a:tab pos="266700" algn="l"/>
        </a:tabLst>
        <a:defRPr lang="nl-NL" sz="18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Arial" panose="020B0604020202020204" pitchFamily="34" charset="0"/>
        <a:buChar char="−"/>
        <a:defRPr lang="nl-NL" sz="16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nl-NL" sz="16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nl-NL" sz="16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de-DE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7145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363">
          <p15:clr>
            <a:srgbClr val="F26B43"/>
          </p15:clr>
        </p15:guide>
        <p15:guide id="2" pos="2880">
          <p15:clr>
            <a:srgbClr val="F26B43"/>
          </p15:clr>
        </p15:guide>
        <p15:guide id="3" pos="2699">
          <p15:clr>
            <a:srgbClr val="F26B43"/>
          </p15:clr>
        </p15:guide>
        <p15:guide id="4" pos="3061">
          <p15:clr>
            <a:srgbClr val="F26B43"/>
          </p15:clr>
        </p15:guide>
        <p15:guide id="5" pos="5397">
          <p15:clr>
            <a:srgbClr val="F26B43"/>
          </p15:clr>
        </p15:guide>
        <p15:guide id="6" orient="horz" pos="373">
          <p15:clr>
            <a:srgbClr val="F26B43"/>
          </p15:clr>
        </p15:guide>
        <p15:guide id="7" orient="horz" pos="2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8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6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/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632385469"/>
              </p:ext>
            </p:extLst>
          </p:nvPr>
        </p:nvGraphicFramePr>
        <p:xfrm>
          <a:off x="0" y="1608033"/>
          <a:ext cx="2519362" cy="3024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DFE91577-D52E-468F-AFFB-90148E13B0D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07325" y="4591715"/>
            <a:ext cx="2504365" cy="42545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GB" b="1" i="1" dirty="0" smtClean="0">
                <a:solidFill>
                  <a:srgbClr val="002060"/>
                </a:solidFill>
              </a:rPr>
              <a:t>Journal of </a:t>
            </a:r>
          </a:p>
          <a:p>
            <a:pPr>
              <a:spcAft>
                <a:spcPts val="0"/>
              </a:spcAft>
            </a:pPr>
            <a:r>
              <a:rPr lang="en-GB" b="1" i="1" dirty="0" smtClean="0">
                <a:solidFill>
                  <a:srgbClr val="002060"/>
                </a:solidFill>
              </a:rPr>
              <a:t>Retailing &amp; Consumer Services</a:t>
            </a:r>
            <a:endParaRPr lang="en-GB" b="1" i="1" dirty="0">
              <a:solidFill>
                <a:srgbClr val="002060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2CFBA412-8428-4095-AB05-6B9B77CD644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092285" y="4564750"/>
            <a:ext cx="2463252" cy="425450"/>
          </a:xfrm>
        </p:spPr>
        <p:txBody>
          <a:bodyPr/>
          <a:lstStyle/>
          <a:p>
            <a:endParaRPr lang="en-US" b="1" dirty="0" smtClean="0">
              <a:solidFill>
                <a:srgbClr val="002060"/>
              </a:solidFill>
            </a:endParaRPr>
          </a:p>
          <a:p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2270935" y="1938751"/>
            <a:ext cx="287748" cy="25641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b="1" dirty="0" smtClean="0"/>
              <a:t>Method</a:t>
            </a:r>
            <a:endParaRPr lang="el-GR" sz="1600" b="1" dirty="0"/>
          </a:p>
        </p:txBody>
      </p:sp>
      <p:sp>
        <p:nvSpPr>
          <p:cNvPr id="22" name="Rectangle 21"/>
          <p:cNvSpPr/>
          <p:nvPr/>
        </p:nvSpPr>
        <p:spPr>
          <a:xfrm>
            <a:off x="5626100" y="806450"/>
            <a:ext cx="2755900" cy="3111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Results</a:t>
            </a:r>
            <a:endParaRPr lang="el-GR" sz="1600" b="1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05400" y="3740954"/>
            <a:ext cx="4038600" cy="133985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6" name="Rectangle 25"/>
          <p:cNvSpPr/>
          <p:nvPr/>
        </p:nvSpPr>
        <p:spPr>
          <a:xfrm>
            <a:off x="0" y="720726"/>
            <a:ext cx="5363570" cy="333374"/>
          </a:xfrm>
          <a:prstGeom prst="rect">
            <a:avLst/>
          </a:prstGeo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By </a:t>
            </a:r>
            <a:r>
              <a:rPr lang="en-CA" sz="1200" b="1" dirty="0" err="1" smtClean="0"/>
              <a:t>Abbasi</a:t>
            </a:r>
            <a:r>
              <a:rPr lang="en-CA" sz="1200" b="1" dirty="0" smtClean="0"/>
              <a:t>, A.Z., </a:t>
            </a:r>
            <a:r>
              <a:rPr lang="en-US" sz="1200" b="1" dirty="0" smtClean="0">
                <a:solidFill>
                  <a:schemeClr val="tx1"/>
                </a:solidFill>
              </a:rPr>
              <a:t>Tsiotsou, R.H., </a:t>
            </a:r>
            <a:r>
              <a:rPr lang="en-CA" sz="1200" b="1" dirty="0" smtClean="0"/>
              <a:t>Hussain, K.,</a:t>
            </a:r>
            <a:r>
              <a:rPr lang="en-US" sz="1200" dirty="0"/>
              <a:t> </a:t>
            </a:r>
            <a:r>
              <a:rPr lang="en-CA" sz="1200" b="1" dirty="0" smtClean="0"/>
              <a:t>Rather, R.A.,</a:t>
            </a:r>
            <a:r>
              <a:rPr lang="en-US" sz="1200" b="1" dirty="0" smtClean="0">
                <a:solidFill>
                  <a:schemeClr val="tx1"/>
                </a:solidFill>
              </a:rPr>
              <a:t> &amp; </a:t>
            </a:r>
            <a:r>
              <a:rPr lang="en-CA" sz="1200" b="1" dirty="0" smtClean="0"/>
              <a:t>Ding, H. T. </a:t>
            </a:r>
            <a:endParaRPr lang="el-GR" sz="1200" dirty="0"/>
          </a:p>
        </p:txBody>
      </p:sp>
      <p:sp>
        <p:nvSpPr>
          <p:cNvPr id="17" name="Title 2">
            <a:extLst>
              <a:ext uri="{FF2B5EF4-FFF2-40B4-BE49-F238E27FC236}">
                <a16:creationId xmlns:a16="http://schemas.microsoft.com/office/drawing/2014/main" xmlns="" id="{D09C1575-5525-4A8D-BB00-0E4AFB2F8815}"/>
              </a:ext>
            </a:extLst>
          </p:cNvPr>
          <p:cNvSpPr txBox="1">
            <a:spLocks/>
          </p:cNvSpPr>
          <p:nvPr/>
        </p:nvSpPr>
        <p:spPr>
          <a:xfrm>
            <a:off x="-2" y="1113999"/>
            <a:ext cx="5206621" cy="631399"/>
          </a:xfrm>
          <a:prstGeom prst="rect">
            <a:avLst/>
          </a:prstGeom>
          <a:solidFill>
            <a:srgbClr val="0070C0"/>
          </a:solidFill>
          <a:ln w="25400">
            <a:noFill/>
          </a:ln>
        </p:spPr>
        <p:txBody>
          <a:bodyPr vert="horz" lIns="91440" tIns="90000" rIns="91440" bIns="90000" rtlCol="0" anchor="ctr" anchorCtr="0">
            <a:noAutofit/>
          </a:bodyPr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This study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aims to enrich our understanding of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eWOM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behavior in tourism by considering both social media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content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value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(destination images)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and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consumer characteristics.</a:t>
            </a:r>
            <a:r>
              <a:rPr lang="en-US" sz="1200" b="1" dirty="0" smtClean="0"/>
              <a:t/>
            </a:r>
            <a:br>
              <a:rPr lang="en-US" sz="1200" b="1" dirty="0" smtClean="0"/>
            </a:br>
            <a:endParaRPr lang="en-US" sz="1200" b="1" dirty="0"/>
          </a:p>
        </p:txBody>
      </p:sp>
      <p:sp>
        <p:nvSpPr>
          <p:cNvPr id="19" name="Text Placeholder 1">
            <a:extLst>
              <a:ext uri="{FF2B5EF4-FFF2-40B4-BE49-F238E27FC236}">
                <a16:creationId xmlns:a16="http://schemas.microsoft.com/office/drawing/2014/main" xmlns="" id="{FCC7B6A7-7C29-4D10-A7EA-22A3EA33419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" y="0"/>
            <a:ext cx="9137650" cy="720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1400" b="1" dirty="0">
                <a:solidFill>
                  <a:srgbClr val="C00000"/>
                </a:solidFill>
              </a:rPr>
              <a:t>Investigating the impact of social media images’ value, consumer engagement, </a:t>
            </a:r>
            <a:endParaRPr lang="en-US" sz="1400" b="1" dirty="0" smtClean="0">
              <a:solidFill>
                <a:srgbClr val="C00000"/>
              </a:solidFill>
            </a:endParaRPr>
          </a:p>
          <a:p>
            <a:pPr algn="l"/>
            <a:r>
              <a:rPr lang="en-US" sz="1400" b="1" dirty="0" smtClean="0">
                <a:solidFill>
                  <a:srgbClr val="C00000"/>
                </a:solidFill>
              </a:rPr>
              <a:t>and </a:t>
            </a:r>
            <a:r>
              <a:rPr lang="en-US" sz="1400" b="1" dirty="0">
                <a:solidFill>
                  <a:srgbClr val="C00000"/>
                </a:solidFill>
              </a:rPr>
              <a:t>involvement on </a:t>
            </a:r>
            <a:r>
              <a:rPr lang="en-US" sz="1400" b="1" dirty="0" err="1">
                <a:solidFill>
                  <a:srgbClr val="C00000"/>
                </a:solidFill>
              </a:rPr>
              <a:t>eWOM</a:t>
            </a:r>
            <a:r>
              <a:rPr lang="en-US" sz="1400" b="1" dirty="0">
                <a:solidFill>
                  <a:srgbClr val="C00000"/>
                </a:solidFill>
              </a:rPr>
              <a:t> of a tourism destination: A transmittal mediation </a:t>
            </a:r>
            <a:r>
              <a:rPr lang="en-US" sz="1400" b="1" dirty="0" smtClean="0">
                <a:solidFill>
                  <a:srgbClr val="C00000"/>
                </a:solidFill>
              </a:rPr>
              <a:t>approach</a:t>
            </a:r>
            <a:endParaRPr lang="el-GR" sz="1400" dirty="0">
              <a:solidFill>
                <a:srgbClr val="C00000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648" y="2459147"/>
            <a:ext cx="837803" cy="5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20"/>
          </p:nvPr>
        </p:nvSpPr>
        <p:spPr>
          <a:xfrm>
            <a:off x="2585400" y="1815922"/>
            <a:ext cx="2520000" cy="268698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en-US" sz="1200" dirty="0" smtClean="0">
              <a:latin typeface="Arial Nova" panose="020B0504020202020204" pitchFamily="34" charset="0"/>
            </a:endParaRPr>
          </a:p>
          <a:p>
            <a:pPr algn="l"/>
            <a:r>
              <a:rPr lang="en-US" sz="1100" dirty="0" smtClean="0">
                <a:latin typeface="Arial Nova" panose="020B0504020202020204" pitchFamily="34" charset="0"/>
              </a:rPr>
              <a:t>The survey research method was used to collect data from 330 tourists</a:t>
            </a:r>
            <a:r>
              <a:rPr lang="el-GR" sz="1100" dirty="0" smtClean="0">
                <a:latin typeface="Arial Nova" panose="020B0504020202020204" pitchFamily="34" charset="0"/>
              </a:rPr>
              <a:t> </a:t>
            </a:r>
            <a:r>
              <a:rPr lang="en-US" sz="1100" dirty="0" smtClean="0">
                <a:latin typeface="Arial Nova" panose="020B0504020202020204" pitchFamily="34" charset="0"/>
              </a:rPr>
              <a:t>from Pakistan, online and offline.</a:t>
            </a:r>
          </a:p>
          <a:p>
            <a:pPr algn="l"/>
            <a:endParaRPr lang="en-US" sz="1200" dirty="0">
              <a:latin typeface="Arial Nova" panose="020B0504020202020204" pitchFamily="34" charset="0"/>
            </a:endParaRPr>
          </a:p>
          <a:p>
            <a:pPr algn="l"/>
            <a:endParaRPr lang="en-US" sz="1200" dirty="0" smtClean="0">
              <a:latin typeface="Arial Nova" panose="020B0504020202020204" pitchFamily="34" charset="0"/>
            </a:endParaRPr>
          </a:p>
          <a:p>
            <a:pPr algn="l"/>
            <a:endParaRPr lang="en-US" sz="1200" dirty="0">
              <a:latin typeface="Arial Nova" panose="020B0504020202020204" pitchFamily="34" charset="0"/>
            </a:endParaRPr>
          </a:p>
          <a:p>
            <a:pPr algn="l"/>
            <a:endParaRPr lang="en-US" sz="1200" dirty="0" smtClean="0">
              <a:latin typeface="Arial Nova" panose="020B0504020202020204" pitchFamily="34" charset="0"/>
            </a:endParaRPr>
          </a:p>
          <a:p>
            <a:pPr algn="l"/>
            <a:endParaRPr lang="en-US" sz="1200" dirty="0">
              <a:latin typeface="Arial Nova" panose="020B0504020202020204" pitchFamily="34" charset="0"/>
            </a:endParaRPr>
          </a:p>
          <a:p>
            <a:pPr algn="l"/>
            <a:endParaRPr lang="en-US" sz="1200" dirty="0" smtClean="0">
              <a:latin typeface="Arial Nova" panose="020B0504020202020204" pitchFamily="34" charset="0"/>
            </a:endParaRPr>
          </a:p>
          <a:p>
            <a:pPr algn="l"/>
            <a:endParaRPr lang="en-US" sz="1200" dirty="0">
              <a:latin typeface="Arial Nova" panose="020B0504020202020204" pitchFamily="34" charset="0"/>
            </a:endParaRPr>
          </a:p>
          <a:p>
            <a:pPr algn="l"/>
            <a:endParaRPr lang="el-GR" sz="1200" dirty="0">
              <a:latin typeface="Arial Nova" panose="020B05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8664"/>
            <a:ext cx="511791" cy="682388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690" y="3582537"/>
            <a:ext cx="1969732" cy="156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Content Placeholder 19"/>
          <p:cNvPicPr>
            <a:picLocks noGrp="1" noChangeAspect="1"/>
          </p:cNvPicPr>
          <p:nvPr>
            <p:ph sz="quarter" idx="2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184" y="27297"/>
            <a:ext cx="956266" cy="956266"/>
          </a:xfrm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149" y="3751853"/>
            <a:ext cx="1323555" cy="132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657" y="2434917"/>
            <a:ext cx="1506525" cy="1172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569" y="1113999"/>
            <a:ext cx="3628457" cy="259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344" y="3995284"/>
            <a:ext cx="2540530" cy="1015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9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sevier">
  <a:themeElements>
    <a:clrScheme name="Custom 1">
      <a:dk1>
        <a:srgbClr val="53565A"/>
      </a:dk1>
      <a:lt1>
        <a:srgbClr val="FFFFFF"/>
      </a:lt1>
      <a:dk2>
        <a:srgbClr val="FF6C00"/>
      </a:dk2>
      <a:lt2>
        <a:srgbClr val="E7E6E6"/>
      </a:lt2>
      <a:accent1>
        <a:srgbClr val="3678DF"/>
      </a:accent1>
      <a:accent2>
        <a:srgbClr val="FF6C00"/>
      </a:accent2>
      <a:accent3>
        <a:srgbClr val="FCD300"/>
      </a:accent3>
      <a:accent4>
        <a:srgbClr val="F73D28"/>
      </a:accent4>
      <a:accent5>
        <a:srgbClr val="8ED600"/>
      </a:accent5>
      <a:accent6>
        <a:srgbClr val="661CC9"/>
      </a:accent6>
      <a:hlink>
        <a:srgbClr val="0563C1"/>
      </a:hlink>
      <a:folHlink>
        <a:srgbClr val="FF6C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Dark grey">
      <a:srgbClr val="53565A"/>
    </a:custClr>
    <a:custClr name="Orange">
      <a:srgbClr val="FF6C00"/>
    </a:custClr>
    <a:custClr name="Grey footer">
      <a:srgbClr val="A7A8AA"/>
    </a:custClr>
  </a:custClrLst>
  <a:extLst>
    <a:ext uri="{05A4C25C-085E-4340-85A3-A5531E510DB2}">
      <thm15:themeFamily xmlns:thm15="http://schemas.microsoft.com/office/thememl/2012/main" xmlns="" name="ELS_ppt-presentation_Arial 16_9 new.potx" id="{D40443C0-16AF-4A5D-8290-255DEE5F8301}" vid="{38A45B1D-F117-4F8B-9F78-F1219F5478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3F462C81B4CA4089CDB375C6F04451" ma:contentTypeVersion="13" ma:contentTypeDescription="Create a new document." ma:contentTypeScope="" ma:versionID="4eee17a48324ef3a8839ded83eb7de38">
  <xsd:schema xmlns:xsd="http://www.w3.org/2001/XMLSchema" xmlns:xs="http://www.w3.org/2001/XMLSchema" xmlns:p="http://schemas.microsoft.com/office/2006/metadata/properties" xmlns:ns3="bcd1ee4d-0a03-4459-8227-1729d7e061bd" xmlns:ns4="69a629a4-d0d4-49a2-bb4f-4472faa1e085" targetNamespace="http://schemas.microsoft.com/office/2006/metadata/properties" ma:root="true" ma:fieldsID="e7a6086a60396f1d785e83d39353bd74" ns3:_="" ns4:_="">
    <xsd:import namespace="bcd1ee4d-0a03-4459-8227-1729d7e061bd"/>
    <xsd:import namespace="69a629a4-d0d4-49a2-bb4f-4472faa1e0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1ee4d-0a03-4459-8227-1729d7e061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a629a4-d0d4-49a2-bb4f-4472faa1e08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52E5B6-66F6-4CFC-8201-64FEC47FE6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1ee4d-0a03-4459-8227-1729d7e061bd"/>
    <ds:schemaRef ds:uri="69a629a4-d0d4-49a2-bb4f-4472faa1e0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2590EA-0C5B-4498-8275-4BA46B0A58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7137FC-9D71-44E6-A5E9-F8E9B717AA1D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bcd1ee4d-0a03-4459-8227-1729d7e061bd"/>
    <ds:schemaRef ds:uri="69a629a4-d0d4-49a2-bb4f-4472faa1e085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ELS_ppt-presentation_Arial 16_9 new colorscheme</Template>
  <TotalTime>0</TotalTime>
  <Words>151</Words>
  <Application>Microsoft Office PowerPoint</Application>
  <PresentationFormat>On-screen Show (16:9)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Elsevier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2018-07-23T12:36:44Z</cp:lastPrinted>
  <dcterms:created xsi:type="dcterms:W3CDTF">2018-05-29T20:11:58Z</dcterms:created>
  <dcterms:modified xsi:type="dcterms:W3CDTF">2023-01-05T16:23:08Z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49ac42a-3eb4-4074-b885-aea26bd6241e_Enabled">
    <vt:lpwstr>true</vt:lpwstr>
  </property>
  <property fmtid="{D5CDD505-2E9C-101B-9397-08002B2CF9AE}" pid="3" name="MSIP_Label_549ac42a-3eb4-4074-b885-aea26bd6241e_SetDate">
    <vt:lpwstr>2021-03-25T14:17:05Z</vt:lpwstr>
  </property>
  <property fmtid="{D5CDD505-2E9C-101B-9397-08002B2CF9AE}" pid="4" name="MSIP_Label_549ac42a-3eb4-4074-b885-aea26bd6241e_Method">
    <vt:lpwstr>Standard</vt:lpwstr>
  </property>
  <property fmtid="{D5CDD505-2E9C-101B-9397-08002B2CF9AE}" pid="5" name="MSIP_Label_549ac42a-3eb4-4074-b885-aea26bd6241e_Name">
    <vt:lpwstr>General Business</vt:lpwstr>
  </property>
  <property fmtid="{D5CDD505-2E9C-101B-9397-08002B2CF9AE}" pid="6" name="MSIP_Label_549ac42a-3eb4-4074-b885-aea26bd6241e_SiteId">
    <vt:lpwstr>9274ee3f-9425-4109-a27f-9fb15c10675d</vt:lpwstr>
  </property>
  <property fmtid="{D5CDD505-2E9C-101B-9397-08002B2CF9AE}" pid="7" name="MSIP_Label_549ac42a-3eb4-4074-b885-aea26bd6241e_ActionId">
    <vt:lpwstr>bf2387a5-b0f2-4910-8ffa-977b1bf672cb</vt:lpwstr>
  </property>
  <property fmtid="{D5CDD505-2E9C-101B-9397-08002B2CF9AE}" pid="8" name="MSIP_Label_549ac42a-3eb4-4074-b885-aea26bd6241e_ContentBits">
    <vt:lpwstr>0</vt:lpwstr>
  </property>
  <property fmtid="{D5CDD505-2E9C-101B-9397-08002B2CF9AE}" pid="9" name="ContentTypeId">
    <vt:lpwstr>0x010100103F462C81B4CA4089CDB375C6F04451</vt:lpwstr>
  </property>
</Properties>
</file>