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7"/>
  </p:notesMasterIdLst>
  <p:sldIdLst>
    <p:sldId id="321" r:id="rId5"/>
    <p:sldId id="32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E6F2EF"/>
    <a:srgbClr val="CCFFCC"/>
    <a:srgbClr val="99CCFF"/>
    <a:srgbClr val="003399"/>
    <a:srgbClr val="009999"/>
    <a:srgbClr val="FFCCCC"/>
    <a:srgbClr val="FF9999"/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214" autoAdjust="0"/>
    <p:restoredTop sz="95810"/>
  </p:normalViewPr>
  <p:slideViewPr>
    <p:cSldViewPr snapToGrid="0" showGuides="1">
      <p:cViewPr>
        <p:scale>
          <a:sx n="140" d="100"/>
          <a:sy n="140" d="100"/>
        </p:scale>
        <p:origin x="-1530" y="-192"/>
      </p:cViewPr>
      <p:guideLst>
        <p:guide orient="horz" pos="162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E149B-3F68-41FF-AB1F-911CBE255EB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D5C7A2CB-5FC7-41E3-9699-D97FA415A5B8}">
      <dgm:prSet phldrT="[Text]" custT="1"/>
      <dgm:spPr>
        <a:solidFill>
          <a:srgbClr val="008080"/>
        </a:solidFill>
      </dgm:spPr>
      <dgm:t>
        <a:bodyPr vert="vert270"/>
        <a:lstStyle/>
        <a:p>
          <a:r>
            <a:rPr lang="en-US" sz="1600" b="1" dirty="0" smtClean="0">
              <a:latin typeface="Agency FB" panose="020B0503020202020204" pitchFamily="34" charset="0"/>
            </a:rPr>
            <a:t>Proposed Conceptual Model</a:t>
          </a:r>
          <a:endParaRPr lang="el-GR" sz="1600" b="1" dirty="0"/>
        </a:p>
      </dgm:t>
    </dgm:pt>
    <dgm:pt modelId="{7445C59C-DBA6-4A10-A7CB-9D4D9EA5D29D}" type="parTrans" cxnId="{E6276C3A-91D1-45CA-87E9-A79F9753702A}">
      <dgm:prSet/>
      <dgm:spPr/>
      <dgm:t>
        <a:bodyPr/>
        <a:lstStyle/>
        <a:p>
          <a:endParaRPr lang="el-GR"/>
        </a:p>
      </dgm:t>
    </dgm:pt>
    <dgm:pt modelId="{CA1CAC9B-AD53-4C92-B828-AF53BBFE4562}" type="sibTrans" cxnId="{E6276C3A-91D1-45CA-87E9-A79F9753702A}">
      <dgm:prSet/>
      <dgm:spPr/>
      <dgm:t>
        <a:bodyPr/>
        <a:lstStyle/>
        <a:p>
          <a:endParaRPr lang="el-GR"/>
        </a:p>
      </dgm:t>
    </dgm:pt>
    <dgm:pt modelId="{B4CF5AC2-5898-4BEF-8847-E527BAFB4A7A}">
      <dgm:prSet phldrT="[Text]" custT="1"/>
      <dgm:spPr>
        <a:solidFill>
          <a:srgbClr val="E6F2EF">
            <a:alpha val="90000"/>
          </a:srgbClr>
        </a:solidFill>
        <a:ln>
          <a:solidFill>
            <a:srgbClr val="008080">
              <a:alpha val="90000"/>
            </a:srgbClr>
          </a:solidFill>
        </a:ln>
      </dgm:spPr>
      <dgm:t>
        <a:bodyPr/>
        <a:lstStyle/>
        <a:p>
          <a:pPr marL="0" indent="0"/>
          <a:endParaRPr lang="en-US" sz="1000" b="0" noProof="0" dirty="0">
            <a:solidFill>
              <a:srgbClr val="009999"/>
            </a:solidFill>
          </a:endParaRPr>
        </a:p>
      </dgm:t>
    </dgm:pt>
    <dgm:pt modelId="{92119EAF-BA81-4D79-A37B-1964BA297EF4}" type="parTrans" cxnId="{B5D48F6F-21FE-4CF6-B7D9-B04F3066BC80}">
      <dgm:prSet/>
      <dgm:spPr/>
      <dgm:t>
        <a:bodyPr/>
        <a:lstStyle/>
        <a:p>
          <a:endParaRPr lang="el-GR"/>
        </a:p>
      </dgm:t>
    </dgm:pt>
    <dgm:pt modelId="{BEA3BD1F-C16F-444F-83E5-3D6C65BAF198}" type="sibTrans" cxnId="{B5D48F6F-21FE-4CF6-B7D9-B04F3066BC80}">
      <dgm:prSet/>
      <dgm:spPr/>
      <dgm:t>
        <a:bodyPr/>
        <a:lstStyle/>
        <a:p>
          <a:endParaRPr lang="el-GR"/>
        </a:p>
      </dgm:t>
    </dgm:pt>
    <dgm:pt modelId="{98F6E6D1-C116-445C-B404-17FAF4C33941}" type="pres">
      <dgm:prSet presAssocID="{9A9E149B-3F68-41FF-AB1F-911CBE255E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2D79D75-A33E-4B32-9669-60FB1DFE1034}" type="pres">
      <dgm:prSet presAssocID="{D5C7A2CB-5FC7-41E3-9699-D97FA415A5B8}" presName="linNode" presStyleCnt="0"/>
      <dgm:spPr/>
      <dgm:t>
        <a:bodyPr/>
        <a:lstStyle/>
        <a:p>
          <a:endParaRPr lang="el-GR"/>
        </a:p>
      </dgm:t>
    </dgm:pt>
    <dgm:pt modelId="{8395080E-7AA1-4B52-9AC7-D7639DA8BACD}" type="pres">
      <dgm:prSet presAssocID="{D5C7A2CB-5FC7-41E3-9699-D97FA415A5B8}" presName="parentText" presStyleLbl="node1" presStyleIdx="0" presStyleCnt="1" custAng="5400000" custScaleX="32224" custScaleY="91576" custLinFactNeighborX="62361" custLinFactNeighborY="-4075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B46EA7-9621-490A-BFC3-4147D53222E3}" type="pres">
      <dgm:prSet presAssocID="{D5C7A2CB-5FC7-41E3-9699-D97FA415A5B8}" presName="descendantText" presStyleLbl="alignAccFollowNode1" presStyleIdx="0" presStyleCnt="1" custAng="5400000" custScaleX="127068" custScaleY="114797" custLinFactNeighborX="-18583" custLinFactNeighborY="-281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6276C3A-91D1-45CA-87E9-A79F9753702A}" srcId="{9A9E149B-3F68-41FF-AB1F-911CBE255EB0}" destId="{D5C7A2CB-5FC7-41E3-9699-D97FA415A5B8}" srcOrd="0" destOrd="0" parTransId="{7445C59C-DBA6-4A10-A7CB-9D4D9EA5D29D}" sibTransId="{CA1CAC9B-AD53-4C92-B828-AF53BBFE4562}"/>
    <dgm:cxn modelId="{B5D48F6F-21FE-4CF6-B7D9-B04F3066BC80}" srcId="{D5C7A2CB-5FC7-41E3-9699-D97FA415A5B8}" destId="{B4CF5AC2-5898-4BEF-8847-E527BAFB4A7A}" srcOrd="0" destOrd="0" parTransId="{92119EAF-BA81-4D79-A37B-1964BA297EF4}" sibTransId="{BEA3BD1F-C16F-444F-83E5-3D6C65BAF198}"/>
    <dgm:cxn modelId="{3962C92F-76E9-4601-A4FB-D9D2B3348BD7}" type="presOf" srcId="{9A9E149B-3F68-41FF-AB1F-911CBE255EB0}" destId="{98F6E6D1-C116-445C-B404-17FAF4C33941}" srcOrd="0" destOrd="0" presId="urn:microsoft.com/office/officeart/2005/8/layout/vList5"/>
    <dgm:cxn modelId="{35A2B358-3393-41EF-9B12-D3FF5092003F}" type="presOf" srcId="{B4CF5AC2-5898-4BEF-8847-E527BAFB4A7A}" destId="{2DB46EA7-9621-490A-BFC3-4147D53222E3}" srcOrd="0" destOrd="0" presId="urn:microsoft.com/office/officeart/2005/8/layout/vList5"/>
    <dgm:cxn modelId="{06F720B0-3541-41BB-A6DF-3A123954B856}" type="presOf" srcId="{D5C7A2CB-5FC7-41E3-9699-D97FA415A5B8}" destId="{8395080E-7AA1-4B52-9AC7-D7639DA8BACD}" srcOrd="0" destOrd="0" presId="urn:microsoft.com/office/officeart/2005/8/layout/vList5"/>
    <dgm:cxn modelId="{4607965B-C3CD-464B-B94D-45BB2CE6BB42}" type="presParOf" srcId="{98F6E6D1-C116-445C-B404-17FAF4C33941}" destId="{72D79D75-A33E-4B32-9669-60FB1DFE1034}" srcOrd="0" destOrd="0" presId="urn:microsoft.com/office/officeart/2005/8/layout/vList5"/>
    <dgm:cxn modelId="{17F7733A-F971-4A08-86A2-77B64BC26511}" type="presParOf" srcId="{72D79D75-A33E-4B32-9669-60FB1DFE1034}" destId="{8395080E-7AA1-4B52-9AC7-D7639DA8BACD}" srcOrd="0" destOrd="0" presId="urn:microsoft.com/office/officeart/2005/8/layout/vList5"/>
    <dgm:cxn modelId="{9873ADAB-50C4-42A3-AD4D-C1ED1233445F}" type="presParOf" srcId="{72D79D75-A33E-4B32-9669-60FB1DFE1034}" destId="{2DB46EA7-9621-490A-BFC3-4147D53222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46EA7-9621-490A-BFC3-4147D53222E3}">
      <dsp:nvSpPr>
        <dsp:cNvPr id="0" name=""/>
        <dsp:cNvSpPr/>
      </dsp:nvSpPr>
      <dsp:spPr>
        <a:xfrm rot="10800000">
          <a:off x="0" y="310445"/>
          <a:ext cx="2774628" cy="2267026"/>
        </a:xfrm>
        <a:prstGeom prst="round2SameRect">
          <a:avLst/>
        </a:prstGeom>
        <a:solidFill>
          <a:srgbClr val="E6F2EF">
            <a:alpha val="90000"/>
          </a:srgbClr>
        </a:solidFill>
        <a:ln w="12700" cap="flat" cmpd="sng" algn="ctr">
          <a:solidFill>
            <a:srgbClr val="00808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b="0" kern="1200" noProof="0" dirty="0">
            <a:solidFill>
              <a:srgbClr val="009999"/>
            </a:solidFill>
          </a:endParaRPr>
        </a:p>
      </dsp:txBody>
      <dsp:txXfrm rot="-5400000">
        <a:off x="309134" y="111978"/>
        <a:ext cx="2156359" cy="2553294"/>
      </dsp:txXfrm>
    </dsp:sp>
    <dsp:sp modelId="{8395080E-7AA1-4B52-9AC7-D7639DA8BACD}">
      <dsp:nvSpPr>
        <dsp:cNvPr id="0" name=""/>
        <dsp:cNvSpPr/>
      </dsp:nvSpPr>
      <dsp:spPr>
        <a:xfrm rot="5400000">
          <a:off x="1211211" y="-1102542"/>
          <a:ext cx="323386" cy="2766724"/>
        </a:xfrm>
        <a:prstGeom prst="roundRect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gency FB" panose="020B0503020202020204" pitchFamily="34" charset="0"/>
            </a:rPr>
            <a:t>Proposed Conceptual Model</a:t>
          </a:r>
          <a:endParaRPr lang="el-GR" sz="1600" b="1" kern="1200" dirty="0"/>
        </a:p>
      </dsp:txBody>
      <dsp:txXfrm>
        <a:off x="1226997" y="-1086756"/>
        <a:ext cx="291814" cy="2735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06.06.2023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=""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=""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=""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=""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105400" y="3740954"/>
            <a:ext cx="4038600" cy="1339850"/>
          </a:xfrm>
          <a:prstGeom prst="rect">
            <a:avLst/>
          </a:prstGeom>
          <a:ln>
            <a:solidFill>
              <a:srgbClr val="00808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041421950"/>
              </p:ext>
            </p:extLst>
          </p:nvPr>
        </p:nvGraphicFramePr>
        <p:xfrm>
          <a:off x="2487196" y="1652098"/>
          <a:ext cx="2787664" cy="302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3804" y="4591715"/>
            <a:ext cx="1931158" cy="4254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pt-PT" sz="1600" b="1" i="1" dirty="0" smtClean="0">
                <a:solidFill>
                  <a:srgbClr val="008080"/>
                </a:solidFill>
                <a:latin typeface="Agency FB" panose="020B0503020202020204" pitchFamily="34" charset="0"/>
              </a:rPr>
              <a:t>Telematics &amp; Informatics</a:t>
            </a:r>
            <a:endParaRPr lang="pt-PT" sz="1600" b="1" i="1" dirty="0">
              <a:solidFill>
                <a:srgbClr val="008080"/>
              </a:solidFill>
              <a:latin typeface="Agency FB" panose="020B0503020202020204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092285" y="4564750"/>
            <a:ext cx="2463252" cy="425450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028710" y="772639"/>
            <a:ext cx="2755900" cy="311150"/>
          </a:xfrm>
          <a:prstGeom prst="rect">
            <a:avLst/>
          </a:prstGeom>
          <a:solidFill>
            <a:srgbClr val="00808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Results</a:t>
            </a:r>
            <a:endParaRPr lang="el-GR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" y="670353"/>
            <a:ext cx="5964072" cy="166687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gency FB" panose="020B0503020202020204" pitchFamily="34" charset="0"/>
              </a:rPr>
              <a:t>Amir Zaib Abbasi, Nasser Alqahtani, Rodoula H. Tsiotsou, Umair Rehman, and Ding </a:t>
            </a:r>
            <a:r>
              <a:rPr lang="en-US" sz="1400" b="1" dirty="0" err="1">
                <a:solidFill>
                  <a:srgbClr val="002060"/>
                </a:solidFill>
                <a:latin typeface="Agency FB" panose="020B0503020202020204" pitchFamily="34" charset="0"/>
              </a:rPr>
              <a:t>Hooi</a:t>
            </a:r>
            <a:r>
              <a:rPr lang="en-US" sz="1400" b="1" dirty="0">
                <a:solidFill>
                  <a:srgbClr val="002060"/>
                </a:solidFill>
                <a:latin typeface="Agency FB" panose="020B0503020202020204" pitchFamily="34" charset="0"/>
              </a:rPr>
              <a:t> Ting </a:t>
            </a:r>
            <a:endParaRPr lang="el-GR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="" xmlns:a16="http://schemas.microsoft.com/office/drawing/2014/main" id="{D09C1575-5525-4A8D-BB00-0E4AFB2F8815}"/>
              </a:ext>
            </a:extLst>
          </p:cNvPr>
          <p:cNvSpPr txBox="1">
            <a:spLocks/>
          </p:cNvSpPr>
          <p:nvPr/>
        </p:nvSpPr>
        <p:spPr>
          <a:xfrm>
            <a:off x="-3" y="928214"/>
            <a:ext cx="5105403" cy="817185"/>
          </a:xfrm>
          <a:prstGeom prst="rect">
            <a:avLst/>
          </a:prstGeom>
          <a:solidFill>
            <a:srgbClr val="003399"/>
          </a:solidFill>
          <a:ln w="25400">
            <a:noFill/>
          </a:ln>
        </p:spPr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b="1" dirty="0" smtClean="0">
                <a:latin typeface="Agency FB" panose="020B0503020202020204" pitchFamily="34" charset="0"/>
              </a:rPr>
              <a:t/>
            </a:r>
            <a:br>
              <a:rPr lang="en-US" sz="1200" b="1" dirty="0" smtClean="0">
                <a:latin typeface="Agency FB" panose="020B0503020202020204" pitchFamily="34" charset="0"/>
              </a:rPr>
            </a:br>
            <a:r>
              <a:rPr lang="en-US" sz="12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This study </a:t>
            </a:r>
            <a:r>
              <a:rPr lang="en-US" sz="1200" b="1" dirty="0">
                <a:solidFill>
                  <a:schemeClr val="bg1"/>
                </a:solidFill>
                <a:latin typeface="Agency FB" panose="020B0503020202020204" pitchFamily="34" charset="0"/>
              </a:rPr>
              <a:t>aims </a:t>
            </a:r>
            <a:r>
              <a:rPr lang="en-US" sz="12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to </a:t>
            </a:r>
            <a:r>
              <a:rPr lang="en-US" sz="1200" b="1" dirty="0">
                <a:solidFill>
                  <a:schemeClr val="bg1"/>
                </a:solidFill>
                <a:latin typeface="Agency FB" panose="020B0503020202020204" pitchFamily="34" charset="0"/>
              </a:rPr>
              <a:t>propose and test a conceptual model identifying playful-consumption experiences </a:t>
            </a:r>
            <a:r>
              <a:rPr lang="en-US" sz="12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as </a:t>
            </a:r>
            <a:r>
              <a:rPr lang="en-US" sz="1200" b="1" dirty="0">
                <a:solidFill>
                  <a:schemeClr val="bg1"/>
                </a:solidFill>
                <a:latin typeface="Agency FB" panose="020B0503020202020204" pitchFamily="34" charset="0"/>
              </a:rPr>
              <a:t>potential drivers of consumer esports videogame engagement as well as continuance intentions, electronic word-of-mouth (</a:t>
            </a:r>
            <a:r>
              <a:rPr lang="en-US" sz="1200" b="1" dirty="0" err="1">
                <a:solidFill>
                  <a:schemeClr val="bg1"/>
                </a:solidFill>
                <a:latin typeface="Agency FB" panose="020B0503020202020204" pitchFamily="34" charset="0"/>
              </a:rPr>
              <a:t>eWOM</a:t>
            </a:r>
            <a:r>
              <a:rPr lang="en-US" sz="1200" b="1" dirty="0">
                <a:solidFill>
                  <a:schemeClr val="bg1"/>
                </a:solidFill>
                <a:latin typeface="Agency FB" panose="020B0503020202020204" pitchFamily="34" charset="0"/>
              </a:rPr>
              <a:t>), and online reviews as possible outcomes</a:t>
            </a:r>
            <a:r>
              <a:rPr lang="en-US" sz="1200" dirty="0">
                <a:latin typeface="Agency FB" panose="020B0503020202020204" pitchFamily="34" charset="0"/>
              </a:rPr>
              <a:t>. </a:t>
            </a:r>
            <a:r>
              <a:rPr lang="en-US" sz="1200" b="1" dirty="0" smtClean="0">
                <a:latin typeface="Agency FB" panose="020B0503020202020204" pitchFamily="34" charset="0"/>
              </a:rPr>
              <a:t/>
            </a:r>
            <a:br>
              <a:rPr lang="en-US" sz="1200" b="1" dirty="0" smtClean="0">
                <a:latin typeface="Agency FB" panose="020B0503020202020204" pitchFamily="34" charset="0"/>
              </a:rPr>
            </a:br>
            <a:endParaRPr lang="en-US" sz="1200" b="1" dirty="0">
              <a:latin typeface="Agency FB" panose="020B0503020202020204" pitchFamily="34" charset="0"/>
            </a:endParaRPr>
          </a:p>
        </p:txBody>
      </p:sp>
      <p:sp>
        <p:nvSpPr>
          <p:cNvPr id="19" name="Text Placeholder 1">
            <a:extLst>
              <a:ext uri="{FF2B5EF4-FFF2-40B4-BE49-F238E27FC236}">
                <a16:creationId xmlns=""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0"/>
            <a:ext cx="9137650" cy="627797"/>
          </a:xfrm>
          <a:solidFill>
            <a:srgbClr val="00808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gency FB" panose="020B0503020202020204" pitchFamily="34" charset="0"/>
              </a:rPr>
              <a:t>Esports as Playful Consumption Experiences: </a:t>
            </a:r>
            <a:endParaRPr lang="el-GR" sz="1800" dirty="0">
              <a:solidFill>
                <a:schemeClr val="bg1"/>
              </a:solidFill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Agency FB" panose="020B0503020202020204" pitchFamily="34" charset="0"/>
              </a:rPr>
              <a:t>Examining the Antecedents and Consequences of Videogame </a:t>
            </a:r>
            <a:r>
              <a:rPr lang="en-US" sz="18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Engagement</a:t>
            </a:r>
            <a:endParaRPr lang="el-GR" sz="1800" dirty="0">
              <a:solidFill>
                <a:schemeClr val="bg1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20" y="3021347"/>
            <a:ext cx="837803" cy="5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20"/>
          </p:nvPr>
        </p:nvSpPr>
        <p:spPr>
          <a:xfrm>
            <a:off x="2709654" y="4067873"/>
            <a:ext cx="2653917" cy="1075627"/>
          </a:xfrm>
          <a:solidFill>
            <a:srgbClr val="E6F2EF"/>
          </a:solidFill>
          <a:ln>
            <a:solidFill>
              <a:srgbClr val="00808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US" sz="2000" dirty="0" smtClean="0">
                <a:latin typeface="Agency FB" panose="020B0503020202020204" pitchFamily="34" charset="0"/>
              </a:rPr>
              <a:t>Using </a:t>
            </a:r>
            <a:r>
              <a:rPr lang="en-US" sz="2000" dirty="0">
                <a:latin typeface="Agency FB" panose="020B0503020202020204" pitchFamily="34" charset="0"/>
              </a:rPr>
              <a:t>the esports games' </a:t>
            </a:r>
            <a:r>
              <a:rPr lang="en-US" sz="2000" dirty="0" smtClean="0">
                <a:latin typeface="Agency FB" panose="020B0503020202020204" pitchFamily="34" charset="0"/>
              </a:rPr>
              <a:t>context, the </a:t>
            </a:r>
            <a:r>
              <a:rPr lang="en-US" sz="2000" dirty="0">
                <a:latin typeface="Agency FB" panose="020B0503020202020204" pitchFamily="34" charset="0"/>
              </a:rPr>
              <a:t>survey research method was used to collect </a:t>
            </a:r>
            <a:r>
              <a:rPr lang="en-US" sz="2000" dirty="0" smtClean="0">
                <a:latin typeface="Agency FB" panose="020B0503020202020204" pitchFamily="34" charset="0"/>
              </a:rPr>
              <a:t>data </a:t>
            </a:r>
            <a:r>
              <a:rPr lang="en-US" sz="2000" dirty="0">
                <a:latin typeface="Agency FB" panose="020B0503020202020204" pitchFamily="34" charset="0"/>
              </a:rPr>
              <a:t>data from 290 </a:t>
            </a:r>
            <a:r>
              <a:rPr lang="en-US" sz="2000" dirty="0" smtClean="0">
                <a:latin typeface="Agency FB" panose="020B0503020202020204" pitchFamily="34" charset="0"/>
              </a:rPr>
              <a:t>gamers. </a:t>
            </a:r>
            <a:r>
              <a:rPr lang="en-US" sz="2000" dirty="0">
                <a:latin typeface="Agency FB" panose="020B0503020202020204" pitchFamily="34" charset="0"/>
              </a:rPr>
              <a:t>T</a:t>
            </a:r>
            <a:r>
              <a:rPr lang="en-US" sz="2000" dirty="0" smtClean="0">
                <a:latin typeface="Agency FB" panose="020B0503020202020204" pitchFamily="34" charset="0"/>
              </a:rPr>
              <a:t>he </a:t>
            </a:r>
            <a:r>
              <a:rPr lang="en-US" sz="2000" dirty="0">
                <a:latin typeface="Agency FB" panose="020B0503020202020204" pitchFamily="34" charset="0"/>
              </a:rPr>
              <a:t>study utilized PLS-SEM using </a:t>
            </a:r>
            <a:r>
              <a:rPr lang="en-US" sz="2000" dirty="0" err="1">
                <a:latin typeface="Agency FB" panose="020B0503020202020204" pitchFamily="34" charset="0"/>
              </a:rPr>
              <a:t>SmartPLS</a:t>
            </a:r>
            <a:r>
              <a:rPr lang="en-US" sz="2000" dirty="0">
                <a:latin typeface="Agency FB" panose="020B0503020202020204" pitchFamily="34" charset="0"/>
              </a:rPr>
              <a:t> 3.3.9 to test </a:t>
            </a:r>
            <a:r>
              <a:rPr lang="en-US" sz="2000" dirty="0" smtClean="0">
                <a:latin typeface="Agency FB" panose="020B0503020202020204" pitchFamily="34" charset="0"/>
              </a:rPr>
              <a:t>the structural </a:t>
            </a:r>
            <a:r>
              <a:rPr lang="en-US" sz="2000" dirty="0">
                <a:latin typeface="Agency FB" panose="020B0503020202020204" pitchFamily="34" charset="0"/>
              </a:rPr>
              <a:t>model</a:t>
            </a:r>
            <a:r>
              <a:rPr lang="en-US" sz="2000" dirty="0"/>
              <a:t>. </a:t>
            </a:r>
            <a:endParaRPr lang="en-US" sz="1200" dirty="0">
              <a:latin typeface="Arial Nova" panose="020B05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530" y="5257"/>
            <a:ext cx="715469" cy="715469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9567"/>
            <a:ext cx="805834" cy="110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60" y="1113999"/>
            <a:ext cx="3772095" cy="171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97" y="2118790"/>
            <a:ext cx="2619803" cy="1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120000"/>
              </a:clrFrom>
              <a:clrTo>
                <a:srgbClr val="12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987" y="1516240"/>
            <a:ext cx="2501225" cy="274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 rot="5400000">
            <a:off x="3840251" y="2711831"/>
            <a:ext cx="363709" cy="2505508"/>
          </a:xfrm>
          <a:prstGeom prst="rect">
            <a:avLst/>
          </a:prstGeom>
          <a:solidFill>
            <a:srgbClr val="00808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 smtClean="0">
                <a:latin typeface="Agency FB" panose="020B0503020202020204" pitchFamily="34" charset="0"/>
              </a:rPr>
              <a:t>Method</a:t>
            </a:r>
            <a:endParaRPr lang="el-GR" sz="1600" b="1" dirty="0"/>
          </a:p>
        </p:txBody>
      </p:sp>
      <p:pic>
        <p:nvPicPr>
          <p:cNvPr id="1039" name="Picture 15" descr="The excitement of Esports and Men's Volleyball Begins this Fall at CIU |  Columbia International Universit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60" y="2947916"/>
            <a:ext cx="3869140" cy="189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099389"/>
      </p:ext>
    </p:extLst>
  </p:cSld>
  <p:clrMapOvr>
    <a:masterClrMapping/>
  </p:clrMapOvr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=""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137FC-9D71-44E6-A5E9-F8E9B717AA1D}">
  <ds:schemaRefs>
    <ds:schemaRef ds:uri="http://schemas.microsoft.com/office/2006/documentManagement/types"/>
    <ds:schemaRef ds:uri="69a629a4-d0d4-49a2-bb4f-4472faa1e08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cd1ee4d-0a03-4459-8227-1729d7e061b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75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Elsevier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2018-07-23T12:36:44Z</cp:lastPrinted>
  <dcterms:created xsi:type="dcterms:W3CDTF">2018-05-29T20:11:58Z</dcterms:created>
  <dcterms:modified xsi:type="dcterms:W3CDTF">2023-06-07T07:10:24Z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